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Cruz" initials="M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61D51-04EE-4D1C-BF7D-E0B793359ED1}" type="datetimeFigureOut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D7EA9-18DE-46B5-BACF-A23FAE1740D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318-B594-4426-91C2-C885011F9A7C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ACD-9B86-4FB1-B55F-00DF713EE796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B5D4-2185-4C04-81F2-1BF2C9B25820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9C4A-3B9A-4588-B7D4-AEC5EFC89C10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F5B6-F8EA-4EE9-B5FC-B1B26EEF765E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370E-5F03-4B38-B490-9B346E0DF69C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CF1F-8BB3-484C-919B-46929D227AC2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862-3DA0-48F5-8A75-06F36578D2C1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703-1F79-4839-9716-BB92562DE7D7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4D5D-3E10-446A-BA09-583BB9CD9C03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A322-A130-4BE6-B5B0-5617AFE64725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7C8DD-DBCD-470F-97BE-A9D03DDFE434}" type="datetime1">
              <a:rPr lang="es-GT" smtClean="0"/>
              <a:pPr/>
              <a:t>25/04/2013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GT" smtClean="0"/>
              <a:t>@CRUZ_CPA</a:t>
            </a: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56527-47E7-4364-824D-3E6216C6ED0D}" type="slidenum">
              <a:rPr lang="es-GT" smtClean="0"/>
              <a:pPr/>
              <a:t>‹Nº›</a:t>
            </a:fld>
            <a:endParaRPr lang="es-G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 2.6 RELACIÓN JURIDICA TRIBUTARIA –RJT-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EFECTO DE LOS IMPUESTOS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dirty="0" smtClean="0"/>
              <a:t>1. PERCUSIÓN:</a:t>
            </a:r>
          </a:p>
          <a:p>
            <a:pPr lvl="1"/>
            <a:r>
              <a:rPr lang="es-GT" dirty="0" smtClean="0"/>
              <a:t>Toda ley tributaria tiene un sujeto pasivo, el impacto  o percusión es el pago, por mandato legal.</a:t>
            </a:r>
          </a:p>
          <a:p>
            <a:pPr lvl="1">
              <a:buNone/>
            </a:pPr>
            <a:r>
              <a:rPr lang="es-GT" dirty="0" smtClean="0"/>
              <a:t>2. INCIDENCIA:</a:t>
            </a:r>
          </a:p>
          <a:p>
            <a:pPr lvl="1">
              <a:buNone/>
            </a:pPr>
            <a:r>
              <a:rPr lang="es-GT" dirty="0" smtClean="0"/>
              <a:t>	Es la carga tributaria que incide en el sujeto pasivo en las siguientes formas:</a:t>
            </a:r>
          </a:p>
          <a:p>
            <a:pPr lvl="1">
              <a:buNone/>
            </a:pPr>
            <a:r>
              <a:rPr lang="es-GT" dirty="0" smtClean="0"/>
              <a:t>		DIRECTA:  Afecta capital y ganancia Pago del ISR</a:t>
            </a:r>
          </a:p>
          <a:p>
            <a:pPr lvl="1">
              <a:buNone/>
            </a:pPr>
            <a:r>
              <a:rPr lang="es-GT" dirty="0" smtClean="0"/>
              <a:t>		INDIRECTA:  El impuesto se carga a los bienes y    servicios pagando  el consumidor final –IVA-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…EFECTO DE LOS IMPUESTOS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3. TRASLACIÓN:</a:t>
            </a:r>
          </a:p>
          <a:p>
            <a:pPr lvl="1"/>
            <a:r>
              <a:rPr lang="es-GT" dirty="0" smtClean="0"/>
              <a:t>En una economía o proceso productivo, al adquirir la  materia prima el precio incluye impuesto, al tener el producto final se traslada al mayorista, con impuesto, éste lo traslada al minorista con impuesto y al final llega al consumidor final con impuesto.  </a:t>
            </a:r>
          </a:p>
          <a:p>
            <a:pPr lvl="1"/>
            <a:r>
              <a:rPr lang="es-GT" dirty="0" smtClean="0"/>
              <a:t>La traslación se clasifica en Legal y de Hecho. 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…EFECTO DE LOS IMPUESTOS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s-GT" dirty="0" smtClean="0"/>
              <a:t>TRASLACIÓN LEGAL: </a:t>
            </a:r>
          </a:p>
          <a:p>
            <a:pPr lvl="3"/>
            <a:r>
              <a:rPr lang="es-GT" dirty="0" smtClean="0"/>
              <a:t>Las estipuladas en las leyes tributarias como el IVA CRÉDITO</a:t>
            </a:r>
          </a:p>
          <a:p>
            <a:pPr lvl="3">
              <a:buNone/>
            </a:pPr>
            <a:endParaRPr lang="es-GT" dirty="0" smtClean="0"/>
          </a:p>
          <a:p>
            <a:pPr lvl="2"/>
            <a:r>
              <a:rPr lang="es-GT" dirty="0" smtClean="0"/>
              <a:t>TRASLACIÓN DE HECHO:</a:t>
            </a:r>
          </a:p>
          <a:p>
            <a:pPr lvl="3">
              <a:buNone/>
            </a:pPr>
            <a:r>
              <a:rPr lang="es-GT" dirty="0" smtClean="0"/>
              <a:t>	ECONOMÍAS HACIA DELANTE:  Carga el impuesto</a:t>
            </a:r>
          </a:p>
          <a:p>
            <a:pPr lvl="3">
              <a:buNone/>
            </a:pPr>
            <a:r>
              <a:rPr lang="es-GT" dirty="0" smtClean="0"/>
              <a:t>	ECONOMÍAS HACIA ATRÁS: No carga el impuesto</a:t>
            </a:r>
          </a:p>
          <a:p>
            <a:pPr lvl="3">
              <a:buNone/>
            </a:pPr>
            <a:r>
              <a:rPr lang="es-GT" dirty="0" smtClean="0"/>
              <a:t>	ECONOMÍAS HACIA LOS LADOS: Carga a otras economías</a:t>
            </a:r>
          </a:p>
          <a:p>
            <a:pPr lvl="3">
              <a:buNone/>
            </a:pPr>
            <a:endParaRPr lang="es-GT" dirty="0" smtClean="0"/>
          </a:p>
          <a:p>
            <a:pPr lvl="3">
              <a:buNone/>
            </a:pPr>
            <a:r>
              <a:rPr lang="es-GT" dirty="0" smtClean="0"/>
              <a:t>4. DIFUSIÓN:</a:t>
            </a:r>
          </a:p>
          <a:p>
            <a:pPr lvl="3">
              <a:buNone/>
            </a:pPr>
            <a:r>
              <a:rPr lang="es-GT" dirty="0" smtClean="0"/>
              <a:t>Difundir a economías los siguientes factores: </a:t>
            </a:r>
            <a:r>
              <a:rPr lang="es-GT" smtClean="0"/>
              <a:t>la cuantía o varios </a:t>
            </a:r>
            <a:r>
              <a:rPr lang="es-GT" dirty="0" smtClean="0"/>
              <a:t>contribuyentes, 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8. EXENCIÓN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NO hay hecho generador, NO hay pago de impuesto NI multas. </a:t>
            </a:r>
          </a:p>
          <a:p>
            <a:r>
              <a:rPr lang="es-GT" dirty="0" smtClean="0"/>
              <a:t>La otorga el Organismo Legislativo al crear la ley, y consiste en la dispensa de la obligación tributaría,  por razones de equidad, conveniencia o de política económica. </a:t>
            </a:r>
          </a:p>
          <a:p>
            <a:pPr lvl="1"/>
            <a:r>
              <a:rPr lang="es-GT" dirty="0" smtClean="0"/>
              <a:t>Art. 62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ELEMENTOS DE LA EXENCIÓN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A) LA HIPOTESIS: definido en la ley</a:t>
            </a:r>
          </a:p>
          <a:p>
            <a:r>
              <a:rPr lang="es-GT" dirty="0" smtClean="0"/>
              <a:t>B) NO nace la obligación tributaria.</a:t>
            </a:r>
          </a:p>
          <a:p>
            <a:r>
              <a:rPr lang="es-GT" dirty="0" smtClean="0"/>
              <a:t>C) La ley impide el nacimiento del hecho imponible.</a:t>
            </a:r>
          </a:p>
          <a:p>
            <a:endParaRPr lang="es-GT" dirty="0" smtClean="0"/>
          </a:p>
          <a:p>
            <a:r>
              <a:rPr lang="es-GT" dirty="0" smtClean="0"/>
              <a:t>RAZONES QUE JUSTIFICAN LA EXCENCIÓN:</a:t>
            </a:r>
          </a:p>
          <a:p>
            <a:pPr lvl="1"/>
            <a:r>
              <a:rPr lang="es-GT" dirty="0" smtClean="0"/>
              <a:t>Equidad		-Política económica </a:t>
            </a:r>
          </a:p>
          <a:p>
            <a:pPr lvl="1"/>
            <a:r>
              <a:rPr lang="es-GT" dirty="0" smtClean="0"/>
              <a:t>Conveniencia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CLASES DE EXENCIÓN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dirty="0" smtClean="0"/>
              <a:t>A. OBJETIVAS y SUBJETIVAS (bienes-servicios)</a:t>
            </a:r>
          </a:p>
          <a:p>
            <a:r>
              <a:rPr lang="es-GT" dirty="0" smtClean="0"/>
              <a:t>B. PERMANENTES  y TEMPORALES (ISR-IEMA)</a:t>
            </a:r>
          </a:p>
          <a:p>
            <a:r>
              <a:rPr lang="es-GT" dirty="0" smtClean="0"/>
              <a:t>C. ABSOLUTAS Y RELATIVAS (base - %)</a:t>
            </a:r>
          </a:p>
          <a:p>
            <a:r>
              <a:rPr lang="es-GT" dirty="0" smtClean="0"/>
              <a:t>D. CONSTITUCIONALES Y ORDINARIAS (73 CPR)</a:t>
            </a:r>
          </a:p>
          <a:p>
            <a:r>
              <a:rPr lang="es-GT" dirty="0" smtClean="0"/>
              <a:t>E. ECONOMICAS Y CON FINES SOCIALES (63CT)</a:t>
            </a:r>
          </a:p>
          <a:p>
            <a:endParaRPr lang="es-GT" dirty="0" smtClean="0"/>
          </a:p>
          <a:p>
            <a:pPr lvl="1"/>
            <a:r>
              <a:rPr lang="es-GT" dirty="0" smtClean="0"/>
              <a:t>FACULTAD PARA CREAR LA EXENCIÓN (239, 171 CPR) 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VEGENCIA DE LA EXENCIÓN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dirty="0" smtClean="0"/>
              <a:t>A. AUTOMATICA  (Art. 180 CPR, 7 N-1 CT. 6 OJ, 66 CT) </a:t>
            </a:r>
          </a:p>
          <a:p>
            <a:r>
              <a:rPr lang="es-GT" dirty="0" smtClean="0"/>
              <a:t>B. DECLARADA SU EXISTENCIA POR LA AUTORIDAD ADMINISTRATIVA (exentos por ley)</a:t>
            </a:r>
          </a:p>
          <a:p>
            <a:endParaRPr lang="es-GT" dirty="0" smtClean="0"/>
          </a:p>
          <a:p>
            <a:r>
              <a:rPr lang="es-GT" dirty="0" smtClean="0"/>
              <a:t>CARACTERISTICAS DE LA EXENCIÓN</a:t>
            </a:r>
          </a:p>
          <a:p>
            <a:pPr lvl="1"/>
            <a:r>
              <a:rPr lang="es-GT" dirty="0" smtClean="0"/>
              <a:t>Privilegio al sujeto pasivo</a:t>
            </a:r>
          </a:p>
          <a:p>
            <a:pPr lvl="1"/>
            <a:r>
              <a:rPr lang="es-GT" dirty="0" smtClean="0"/>
              <a:t>Aplicación a futuro (Art. 15 CPR, 66 CT, 7 OJ)</a:t>
            </a:r>
          </a:p>
          <a:p>
            <a:pPr lvl="1"/>
            <a:r>
              <a:rPr lang="es-GT" dirty="0" smtClean="0"/>
              <a:t>Temporal y Personal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EXONERACIÓN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Se da cuando un contribuyente esta obligado a pagar un Impuesto, multas e intereses.</a:t>
            </a:r>
          </a:p>
          <a:p>
            <a:r>
              <a:rPr lang="es-GT" dirty="0" smtClean="0"/>
              <a:t>La exoneración es otorgada por el Presidente de la República y libera el pago de multas e intereses moratorios o recargos, a cambio que el Sujeto Pasivo pague el Impuesto.</a:t>
            </a:r>
          </a:p>
          <a:p>
            <a:endParaRPr lang="es-GT" dirty="0" smtClean="0"/>
          </a:p>
          <a:p>
            <a:pPr lvl="1"/>
            <a:r>
              <a:rPr lang="es-GT" dirty="0" smtClean="0"/>
              <a:t>Art. 183 r CPR, 46 y 97 CT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FRANQUICIA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ES LA EXENCIÓN PROVISIONAL O DEFINITIVA DEL PAGO DE DETERMINADO DERECHO O SERVICIO. Ejemplo: la postal, telégrafos, aduanas, etc.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9. IRREGULARIDADES TRIBUTARIAS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A. MODALIDADES</a:t>
            </a:r>
          </a:p>
          <a:p>
            <a:pPr lvl="1"/>
            <a:endParaRPr lang="es-GT" dirty="0" smtClean="0"/>
          </a:p>
          <a:p>
            <a:pPr lvl="1"/>
            <a:r>
              <a:rPr lang="es-GT" dirty="0" smtClean="0"/>
              <a:t>1. EVASIÓN</a:t>
            </a:r>
          </a:p>
          <a:p>
            <a:pPr lvl="1"/>
            <a:r>
              <a:rPr lang="es-GT" dirty="0" smtClean="0"/>
              <a:t>2. ELUSIÓN</a:t>
            </a:r>
          </a:p>
          <a:p>
            <a:pPr lvl="1"/>
            <a:r>
              <a:rPr lang="es-GT" dirty="0" smtClean="0"/>
              <a:t>3. DOBLE IMPOSICIÓN</a:t>
            </a:r>
          </a:p>
          <a:p>
            <a:pPr lvl="1"/>
            <a:r>
              <a:rPr lang="es-GT" dirty="0" smtClean="0"/>
              <a:t>4. PARAISOS TRIBUTARIOS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1. DENOMINACIONES RELACIÓN JURIDICA TRIBUTARIA –RJT-</a:t>
            </a:r>
            <a:endParaRPr lang="es-GT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es-GT" dirty="0" smtClean="0"/>
              <a:t>1. OBLIGACIÓN TRIBUTARIA</a:t>
            </a:r>
          </a:p>
          <a:p>
            <a:pPr>
              <a:buNone/>
            </a:pPr>
            <a:r>
              <a:rPr lang="es-GT" dirty="0" smtClean="0"/>
              <a:t>2. DEUDA TRIBUTARIA</a:t>
            </a:r>
          </a:p>
          <a:p>
            <a:pPr>
              <a:buNone/>
            </a:pPr>
            <a:r>
              <a:rPr lang="es-GT" dirty="0" smtClean="0"/>
              <a:t>3. RELACIÓN DEUDA TRIBUTARIA</a:t>
            </a:r>
          </a:p>
          <a:p>
            <a:pPr>
              <a:buNone/>
            </a:pPr>
            <a:r>
              <a:rPr lang="es-GT" dirty="0" smtClean="0"/>
              <a:t>4. CRÉDITO IMPOSITIVO</a:t>
            </a:r>
          </a:p>
          <a:p>
            <a:pPr>
              <a:buNone/>
            </a:pPr>
            <a:r>
              <a:rPr lang="es-GT" dirty="0" smtClean="0"/>
              <a:t>5. RELACIÓN JURIDICA</a:t>
            </a:r>
          </a:p>
          <a:p>
            <a:pPr>
              <a:buNone/>
            </a:pPr>
            <a:r>
              <a:rPr lang="es-GT" dirty="0" smtClean="0"/>
              <a:t>6. RJT SUSTANCIAL</a:t>
            </a:r>
          </a:p>
          <a:p>
            <a:pPr>
              <a:buNone/>
            </a:pPr>
            <a:r>
              <a:rPr lang="es-GT" dirty="0" smtClean="0"/>
              <a:t>7. RJT PRINCIPAL</a:t>
            </a:r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1. EVASIÓN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GT" dirty="0" smtClean="0"/>
              <a:t>A. POR ALTERACIÓN (Art. 321 a 323 CP)</a:t>
            </a:r>
          </a:p>
          <a:p>
            <a:endParaRPr lang="es-GT" dirty="0" smtClean="0"/>
          </a:p>
          <a:p>
            <a:pPr>
              <a:buNone/>
            </a:pPr>
            <a:r>
              <a:rPr lang="es-GT" dirty="0" smtClean="0"/>
              <a:t>B. POR OCULTAMIENTO (Art. 271 CP)</a:t>
            </a:r>
          </a:p>
          <a:p>
            <a:endParaRPr lang="es-GT" dirty="0" smtClean="0"/>
          </a:p>
          <a:p>
            <a:pPr>
              <a:buNone/>
            </a:pPr>
            <a:r>
              <a:rPr lang="es-GT" dirty="0" smtClean="0"/>
              <a:t>C. POR SIMULACIÓN (Art. 358 a)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2. ELUSIÓN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A. Abstención del contribuyente al hecho generador.</a:t>
            </a:r>
          </a:p>
          <a:p>
            <a:endParaRPr lang="es-GT" dirty="0" smtClean="0"/>
          </a:p>
          <a:p>
            <a:r>
              <a:rPr lang="es-GT" dirty="0" smtClean="0"/>
              <a:t>B. Adopción de una actitud negativa, se evita el pago del impuesto.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3. DOBLE IMPOSICIÓN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GT" dirty="0" smtClean="0"/>
              <a:t>CAUSAS:</a:t>
            </a:r>
          </a:p>
          <a:p>
            <a:r>
              <a:rPr lang="es-GT" dirty="0" smtClean="0"/>
              <a:t>A.  Una misma fuente es gravada con dos o más cargas fiscales.</a:t>
            </a:r>
          </a:p>
          <a:p>
            <a:r>
              <a:rPr lang="es-GT" dirty="0" smtClean="0"/>
              <a:t>B. Dos sujetos activos gravan la misma fuente.</a:t>
            </a:r>
          </a:p>
          <a:p>
            <a:endParaRPr lang="es-GT" dirty="0" smtClean="0"/>
          </a:p>
          <a:p>
            <a:pPr>
              <a:buNone/>
            </a:pPr>
            <a:r>
              <a:rPr lang="es-GT" dirty="0" smtClean="0"/>
              <a:t>MODALIDADES:</a:t>
            </a:r>
          </a:p>
          <a:p>
            <a:r>
              <a:rPr lang="es-GT" dirty="0" smtClean="0"/>
              <a:t>A. INTERNA (gasolina)</a:t>
            </a:r>
          </a:p>
          <a:p>
            <a:r>
              <a:rPr lang="es-GT" dirty="0" smtClean="0"/>
              <a:t>B. EXTERNA (exportaciones)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…DOBLE IMPOSICIÓN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GT" dirty="0" smtClean="0"/>
              <a:t>PROCEDIMIENTO PARA EVITARLA:</a:t>
            </a:r>
          </a:p>
          <a:p>
            <a:pPr>
              <a:buNone/>
            </a:pPr>
            <a:r>
              <a:rPr lang="es-GT" dirty="0" smtClean="0"/>
              <a:t>	A. UNILATERAL (LEY) </a:t>
            </a:r>
          </a:p>
          <a:p>
            <a:pPr>
              <a:buNone/>
            </a:pPr>
            <a:r>
              <a:rPr lang="es-GT" dirty="0" smtClean="0"/>
              <a:t>	B. BILATERAL (Exportación – Importación)</a:t>
            </a:r>
          </a:p>
          <a:p>
            <a:pPr>
              <a:buNone/>
            </a:pPr>
            <a:r>
              <a:rPr lang="es-GT" dirty="0" smtClean="0"/>
              <a:t>	C. DEDUCCIÓN (ISR-ISO)</a:t>
            </a:r>
          </a:p>
          <a:p>
            <a:pPr>
              <a:buNone/>
            </a:pPr>
            <a:r>
              <a:rPr lang="es-GT" dirty="0" smtClean="0"/>
              <a:t>	D. EXENCIÓN (IVA-TIMBRE)</a:t>
            </a:r>
          </a:p>
          <a:p>
            <a:pPr>
              <a:buNone/>
            </a:pPr>
            <a:r>
              <a:rPr lang="es-GT" dirty="0" smtClean="0"/>
              <a:t>CAUSAS DE LOS PARAISOS TRIBUTAROS</a:t>
            </a:r>
          </a:p>
          <a:p>
            <a:pPr>
              <a:buNone/>
            </a:pPr>
            <a:r>
              <a:rPr lang="es-GT" dirty="0" smtClean="0"/>
              <a:t>	Falta de incentivos a la inversión y desempleo. Art. 63 CT Ejemplo Empresas Transnacionales. 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10. EXTINCIÓN DE LA OBLIGACIÓN TRIBUTARIA.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A. EL PAGO (35 CT)</a:t>
            </a:r>
          </a:p>
          <a:p>
            <a:pPr lvl="1"/>
            <a:r>
              <a:rPr lang="es-GT" dirty="0" smtClean="0"/>
              <a:t>1. POR CONSIGNACIÓN   38</a:t>
            </a:r>
          </a:p>
          <a:p>
            <a:pPr lvl="1"/>
            <a:r>
              <a:rPr lang="es-GT" dirty="0" smtClean="0"/>
              <a:t>2. POR TERCEROS  37</a:t>
            </a:r>
          </a:p>
          <a:p>
            <a:pPr lvl="1"/>
            <a:r>
              <a:rPr lang="es-GT" dirty="0" smtClean="0"/>
              <a:t>3. TRANSMISIÓN POR SUCESIÓN   24</a:t>
            </a:r>
          </a:p>
          <a:p>
            <a:pPr lvl="1"/>
            <a:r>
              <a:rPr lang="es-GT" dirty="0" smtClean="0"/>
              <a:t>4. PAGOS A CUENTA  39</a:t>
            </a:r>
          </a:p>
          <a:p>
            <a:pPr lvl="1"/>
            <a:r>
              <a:rPr lang="es-GT" dirty="0" smtClean="0"/>
              <a:t>5. FACILIDADES DE PAGO  40</a:t>
            </a:r>
          </a:p>
          <a:p>
            <a:pPr lvl="1"/>
            <a:r>
              <a:rPr lang="es-GT" dirty="0" smtClean="0"/>
              <a:t>6. RETENCIONES 41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…EXTINCIÓN OT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GT" dirty="0" smtClean="0"/>
              <a:t>B. LA COMPENSACIÓN    43</a:t>
            </a:r>
          </a:p>
          <a:p>
            <a:pPr>
              <a:buNone/>
            </a:pPr>
            <a:r>
              <a:rPr lang="es-GT" dirty="0" smtClean="0"/>
              <a:t>C. LA CONFUSIÓN  45</a:t>
            </a:r>
          </a:p>
          <a:p>
            <a:pPr>
              <a:buNone/>
            </a:pPr>
            <a:r>
              <a:rPr lang="es-GT" dirty="0" smtClean="0"/>
              <a:t>D. LA CONDONACIÓN O REMISIÓN  46</a:t>
            </a:r>
          </a:p>
          <a:p>
            <a:pPr>
              <a:buNone/>
            </a:pPr>
            <a:r>
              <a:rPr lang="es-GT" dirty="0" smtClean="0"/>
              <a:t>E. LA PRESCRIPCIÓN  47, 76, 48,</a:t>
            </a:r>
          </a:p>
          <a:p>
            <a:endParaRPr lang="es-GT" dirty="0" smtClean="0"/>
          </a:p>
          <a:p>
            <a:pPr>
              <a:buNone/>
            </a:pPr>
            <a:r>
              <a:rPr lang="es-GT" dirty="0" smtClean="0"/>
              <a:t> 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…EXTINCIÓN OT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ELEMENTOS DEL PAGO:</a:t>
            </a:r>
          </a:p>
          <a:p>
            <a:pPr lvl="1"/>
            <a:r>
              <a:rPr lang="es-GT" dirty="0" smtClean="0"/>
              <a:t>SUBJETIVOS: El pago lo puede efectuar los contribuyentes, los responsables y los terceros.</a:t>
            </a:r>
          </a:p>
          <a:p>
            <a:pPr lvl="1"/>
            <a:r>
              <a:rPr lang="es-GT" dirty="0" smtClean="0"/>
              <a:t>OBJETIVOS: Presentación de las declaraciones sujeta a la Identidad (se identifica el contribuyente), Integridad (pagos trimestrales) y Indivisibilidad (pago anual).</a:t>
            </a:r>
          </a:p>
          <a:p>
            <a:pPr lvl="1"/>
            <a:r>
              <a:rPr lang="es-GT" dirty="0" smtClean="0"/>
              <a:t>FORMALES: Lugar y forma para efectuar el pago.</a:t>
            </a:r>
          </a:p>
          <a:p>
            <a:pPr lvl="1"/>
            <a:r>
              <a:rPr lang="es-GT" dirty="0" smtClean="0"/>
              <a:t>TEMPORALES: El momento del pago.  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11. EL ILICITO TRIBUTARIO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Cuando el contribuyente NO cumple con sus obligaciones sustantivas y formales. Por tal razón el sujeto activo procede al cobro de intereses resarcitorios. </a:t>
            </a:r>
          </a:p>
          <a:p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31641" y="4251960"/>
          <a:ext cx="62883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120"/>
                <a:gridCol w="2096120"/>
                <a:gridCol w="2096120"/>
              </a:tblGrid>
              <a:tr h="0">
                <a:tc>
                  <a:txBody>
                    <a:bodyPr/>
                    <a:lstStyle/>
                    <a:p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INFRACCIONES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DELITOS</a:t>
                      </a:r>
                      <a:endParaRPr lang="es-G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GT" dirty="0" smtClean="0"/>
                        <a:t>CONCEPTO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NO HAY FRAUDE 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HAY FRAUDE</a:t>
                      </a:r>
                      <a:endParaRPr lang="es-G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GT" dirty="0" smtClean="0"/>
                        <a:t>SANCIÓN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MULTA E INTERESES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MULTA INT Y PRISIÓN</a:t>
                      </a:r>
                      <a:endParaRPr lang="es-G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GT" dirty="0" smtClean="0"/>
                        <a:t>COMPETENCIA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SAT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TRIBUNALES JUSTICIA</a:t>
                      </a:r>
                      <a:endParaRPr lang="es-G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CLASES DE ILICITO TRIBUTARIO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GT" dirty="0" smtClean="0"/>
              <a:t>A. INFRACCIONES   68 - 83</a:t>
            </a:r>
          </a:p>
          <a:p>
            <a:pPr>
              <a:buNone/>
            </a:pPr>
            <a:r>
              <a:rPr lang="es-GT" dirty="0" smtClean="0"/>
              <a:t>B. DELITOS     70</a:t>
            </a:r>
          </a:p>
          <a:p>
            <a:pPr>
              <a:buNone/>
            </a:pPr>
            <a:endParaRPr lang="es-GT" dirty="0" smtClean="0"/>
          </a:p>
          <a:p>
            <a:pPr>
              <a:buNone/>
            </a:pPr>
            <a:r>
              <a:rPr lang="es-GT" dirty="0" smtClean="0"/>
              <a:t>CLASIFICIACIÓN DOCTRINARIA DE INFRACCIONES TRIBUTARIAS</a:t>
            </a:r>
          </a:p>
          <a:p>
            <a:pPr>
              <a:buNone/>
            </a:pPr>
            <a:r>
              <a:rPr lang="es-GT" dirty="0" smtClean="0"/>
              <a:t>	- Omisión y Comisión (no mala fe y si mala fe)</a:t>
            </a:r>
          </a:p>
          <a:p>
            <a:pPr>
              <a:buNone/>
            </a:pPr>
            <a:r>
              <a:rPr lang="es-GT" dirty="0" smtClean="0"/>
              <a:t>	- Instantáneas y Continuas (plazo de pago)</a:t>
            </a:r>
          </a:p>
          <a:p>
            <a:pPr>
              <a:buNone/>
            </a:pPr>
            <a:r>
              <a:rPr lang="es-GT" dirty="0" smtClean="0"/>
              <a:t>	- Simples y Complejas (IVA – ISRA-ISRT-ISO)</a:t>
            </a:r>
          </a:p>
          <a:p>
            <a:pPr>
              <a:buNone/>
            </a:pPr>
            <a:r>
              <a:rPr lang="es-GT" dirty="0" smtClean="0"/>
              <a:t>	- Leves y Graves Art 94</a:t>
            </a:r>
          </a:p>
          <a:p>
            <a:pPr>
              <a:buNone/>
            </a:pP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CLASIFICACIÓN LEGAL INFRACCIONES TRIBUTARIAS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A. PAGO EXTEMPORANEO</a:t>
            </a:r>
          </a:p>
          <a:p>
            <a:r>
              <a:rPr lang="es-GT" dirty="0" smtClean="0"/>
              <a:t>B. MORA</a:t>
            </a:r>
          </a:p>
          <a:p>
            <a:r>
              <a:rPr lang="es-GT" dirty="0" smtClean="0"/>
              <a:t>C. OMISIÓN </a:t>
            </a:r>
          </a:p>
          <a:p>
            <a:r>
              <a:rPr lang="es-GT" dirty="0" smtClean="0"/>
              <a:t>D. RESISTENCIA</a:t>
            </a:r>
          </a:p>
          <a:p>
            <a:r>
              <a:rPr lang="es-GT" dirty="0" smtClean="0"/>
              <a:t>E. INCUMPLIMIENTO</a:t>
            </a:r>
          </a:p>
          <a:p>
            <a:pPr lvl="2"/>
            <a:r>
              <a:rPr lang="es-GT" dirty="0" smtClean="0"/>
              <a:t>ART. 71, 91 al 94 y 84 al 86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2. DEFINICIÓN DE RELACIÓN JURIDICA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GT" dirty="0" smtClean="0"/>
              <a:t>	ES EL VINCULO JURIDICO QUE SE DA ENTRE EL </a:t>
            </a:r>
            <a:r>
              <a:rPr lang="es-GT" u="sng" dirty="0" smtClean="0"/>
              <a:t>SUJETO PASIVO</a:t>
            </a:r>
            <a:r>
              <a:rPr lang="es-GT" dirty="0" smtClean="0"/>
              <a:t> Y </a:t>
            </a:r>
            <a:r>
              <a:rPr lang="es-GT" u="sng" dirty="0" smtClean="0"/>
              <a:t>EL SUJETO ACTIVO</a:t>
            </a:r>
            <a:r>
              <a:rPr lang="es-GT" dirty="0" smtClean="0"/>
              <a:t> AL REALIZARSE EL </a:t>
            </a:r>
            <a:r>
              <a:rPr lang="es-GT" u="sng" dirty="0" smtClean="0"/>
              <a:t>HECHO GENERADOR</a:t>
            </a:r>
            <a:r>
              <a:rPr lang="es-GT" dirty="0" smtClean="0"/>
              <a:t> PREVISTO EN LA LEY, EN VIRTUD DE LA CUAL SURGEN DERECHOS Y OBLIGACIONES, PARA AMBAS PARTES.</a:t>
            </a:r>
          </a:p>
          <a:p>
            <a:pPr>
              <a:buNone/>
            </a:pPr>
            <a:r>
              <a:rPr lang="es-GT" dirty="0" smtClean="0"/>
              <a:t>		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ART. 14 a 32 DTO. 6-91</a:t>
            </a:r>
            <a:endParaRPr lang="es-GT" dirty="0"/>
          </a:p>
          <a:p>
            <a:pPr>
              <a:buNone/>
            </a:pP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DELITOS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dirty="0" smtClean="0"/>
              <a:t>Ejemplos:  70, 90 CT</a:t>
            </a:r>
          </a:p>
          <a:p>
            <a:pPr lvl="1"/>
            <a:r>
              <a:rPr lang="es-GT" dirty="0" smtClean="0"/>
              <a:t>Defraudación 358  A, B, C.</a:t>
            </a:r>
          </a:p>
          <a:p>
            <a:pPr lvl="1"/>
            <a:r>
              <a:rPr lang="es-GT" dirty="0" smtClean="0"/>
              <a:t>Contrabando</a:t>
            </a:r>
          </a:p>
          <a:p>
            <a:pPr lvl="1"/>
            <a:r>
              <a:rPr lang="es-GT" dirty="0" smtClean="0"/>
              <a:t>Falsedad  321 al 328</a:t>
            </a:r>
          </a:p>
          <a:p>
            <a:pPr lvl="1"/>
            <a:r>
              <a:rPr lang="es-GT" dirty="0" smtClean="0"/>
              <a:t>Negociación ilícita</a:t>
            </a:r>
          </a:p>
          <a:p>
            <a:pPr lvl="1"/>
            <a:r>
              <a:rPr lang="es-GT" dirty="0" smtClean="0"/>
              <a:t>Monopolio</a:t>
            </a:r>
          </a:p>
          <a:p>
            <a:pPr lvl="1"/>
            <a:r>
              <a:rPr lang="es-GT" dirty="0" smtClean="0"/>
              <a:t>Especulación</a:t>
            </a:r>
          </a:p>
          <a:p>
            <a:pPr lvl="1"/>
            <a:r>
              <a:rPr lang="es-GT" dirty="0" smtClean="0"/>
              <a:t>Estafa mediante información contable 271 </a:t>
            </a:r>
          </a:p>
          <a:p>
            <a:pPr>
              <a:buNone/>
            </a:pPr>
            <a:r>
              <a:rPr lang="es-GT" dirty="0" smtClean="0"/>
              <a:t>	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ELEMENTOS DE LOS DELITOS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A. OBJETIVOS:</a:t>
            </a:r>
          </a:p>
          <a:p>
            <a:pPr lvl="1"/>
            <a:r>
              <a:rPr lang="es-GT" dirty="0" smtClean="0"/>
              <a:t>CONDUCTA voluntaria</a:t>
            </a:r>
          </a:p>
          <a:p>
            <a:pPr lvl="1"/>
            <a:r>
              <a:rPr lang="es-GT" dirty="0" smtClean="0"/>
              <a:t>TIPICIDAD ley</a:t>
            </a:r>
          </a:p>
          <a:p>
            <a:pPr lvl="1"/>
            <a:r>
              <a:rPr lang="es-GT" dirty="0" smtClean="0"/>
              <a:t>ANTIJURICIDAD</a:t>
            </a:r>
          </a:p>
          <a:p>
            <a:pPr lvl="1"/>
            <a:r>
              <a:rPr lang="es-GT" dirty="0" smtClean="0"/>
              <a:t>IMPUTABILIDAD</a:t>
            </a:r>
          </a:p>
          <a:p>
            <a:pPr lvl="1">
              <a:buNone/>
            </a:pPr>
            <a:r>
              <a:rPr lang="es-GT" dirty="0" smtClean="0"/>
              <a:t>B. SUBJETIVO:</a:t>
            </a:r>
          </a:p>
          <a:p>
            <a:pPr lvl="1">
              <a:buFontTx/>
              <a:buChar char="-"/>
            </a:pPr>
            <a:r>
              <a:rPr lang="es-GT" dirty="0" smtClean="0"/>
              <a:t>DOLO</a:t>
            </a:r>
          </a:p>
          <a:p>
            <a:pPr lvl="1">
              <a:buFontTx/>
              <a:buChar char="-"/>
            </a:pPr>
            <a:r>
              <a:rPr lang="es-GT" dirty="0" smtClean="0"/>
              <a:t>CULPA</a:t>
            </a:r>
          </a:p>
          <a:p>
            <a:pPr lvl="1">
              <a:buNone/>
            </a:pPr>
            <a:endParaRPr lang="es-GT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FASES PARA EL COBRO DEUDA TRIBUTARÍA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s-GT" dirty="0" smtClean="0"/>
              <a:t>PROCEDIMIENTO ADMINISTRATIVO</a:t>
            </a:r>
          </a:p>
          <a:p>
            <a:pPr marL="914400" lvl="1" indent="-514350">
              <a:buNone/>
            </a:pPr>
            <a:r>
              <a:rPr lang="es-GT" dirty="0" smtClean="0"/>
              <a:t>A-1 PAGO VOLUNTARIO</a:t>
            </a:r>
          </a:p>
          <a:p>
            <a:pPr marL="914400" lvl="1" indent="-514350">
              <a:buNone/>
            </a:pPr>
            <a:r>
              <a:rPr lang="es-GT" dirty="0" smtClean="0"/>
              <a:t>A-2 COBRO COERCITIVO</a:t>
            </a:r>
          </a:p>
          <a:p>
            <a:pPr marL="914400" lvl="1" indent="-514350">
              <a:buNone/>
            </a:pPr>
            <a:r>
              <a:rPr lang="es-GT" dirty="0" smtClean="0"/>
              <a:t>	a) INCOBRABILIDAD </a:t>
            </a:r>
          </a:p>
          <a:p>
            <a:pPr marL="914400" lvl="1" indent="-514350">
              <a:buNone/>
            </a:pPr>
            <a:r>
              <a:rPr lang="es-GT" dirty="0" smtClean="0"/>
              <a:t>	b) OFICIOCIDAD </a:t>
            </a:r>
          </a:p>
          <a:p>
            <a:pPr marL="914400" lvl="1" indent="-514350">
              <a:buNone/>
            </a:pPr>
            <a:r>
              <a:rPr lang="es-GT" dirty="0" smtClean="0"/>
              <a:t>	c) FINALIDAD </a:t>
            </a:r>
          </a:p>
          <a:p>
            <a:pPr marL="914400" lvl="1" indent="-514350">
              <a:buNone/>
            </a:pPr>
            <a:r>
              <a:rPr lang="es-GT" dirty="0" smtClean="0"/>
              <a:t>	d) CARÁCTER EJECUTIVO </a:t>
            </a:r>
          </a:p>
          <a:p>
            <a:pPr>
              <a:buNone/>
            </a:pPr>
            <a:r>
              <a:rPr lang="es-GT" dirty="0" smtClean="0"/>
              <a:t>		e) MEDIOS COERCITIVOS</a:t>
            </a:r>
          </a:p>
          <a:p>
            <a:pPr>
              <a:buNone/>
            </a:pPr>
            <a:r>
              <a:rPr lang="es-GT" dirty="0" smtClean="0"/>
              <a:t>			- LA MULTA</a:t>
            </a:r>
          </a:p>
          <a:p>
            <a:pPr>
              <a:buNone/>
            </a:pPr>
            <a:r>
              <a:rPr lang="es-GT" dirty="0" smtClean="0"/>
              <a:t>			- LOS INTERESES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….Fases de cobro coercitivo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GT" dirty="0" smtClean="0"/>
              <a:t>		f) LA NOTIFICACIÓN </a:t>
            </a:r>
          </a:p>
          <a:p>
            <a:pPr>
              <a:buNone/>
            </a:pPr>
            <a:r>
              <a:rPr lang="es-GT" dirty="0" smtClean="0"/>
              <a:t>			-CLASES DE NOTIFICACIÓN</a:t>
            </a:r>
          </a:p>
          <a:p>
            <a:pPr>
              <a:buNone/>
            </a:pPr>
            <a:r>
              <a:rPr lang="es-GT" dirty="0" smtClean="0"/>
              <a:t>B) PROCEDIMIENTO JUDICIAL o ECONOMICO COACTIVO.</a:t>
            </a:r>
          </a:p>
          <a:p>
            <a:pPr>
              <a:buNone/>
            </a:pPr>
            <a:r>
              <a:rPr lang="es-GT" dirty="0" smtClean="0"/>
              <a:t>		a) CARACTERISTICAS: Brevedad, Oficiosidad, Especialidad.</a:t>
            </a:r>
          </a:p>
          <a:p>
            <a:pPr>
              <a:buNone/>
            </a:pPr>
            <a:r>
              <a:rPr lang="es-GT" dirty="0" smtClean="0"/>
              <a:t>		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DIFERENCIAS</a:t>
            </a:r>
            <a:endParaRPr lang="es-GT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7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2839">
                <a:tc>
                  <a:txBody>
                    <a:bodyPr/>
                    <a:lstStyle/>
                    <a:p>
                      <a:r>
                        <a:rPr lang="es-GT" dirty="0" smtClean="0"/>
                        <a:t>CONCEPTO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COBRO ADMINISTRATIVO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COBRO JUDICIAL</a:t>
                      </a:r>
                      <a:endParaRPr lang="es-GT" dirty="0"/>
                    </a:p>
                  </a:txBody>
                  <a:tcPr/>
                </a:tc>
              </a:tr>
              <a:tr h="652839">
                <a:tc>
                  <a:txBody>
                    <a:bodyPr/>
                    <a:lstStyle/>
                    <a:p>
                      <a:r>
                        <a:rPr lang="es-GT" dirty="0" smtClean="0"/>
                        <a:t>PARTICIPACIÓN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SAT como JUEZ Y PARTE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SAT como PARTE</a:t>
                      </a:r>
                      <a:endParaRPr lang="es-GT" dirty="0"/>
                    </a:p>
                  </a:txBody>
                  <a:tcPr/>
                </a:tc>
              </a:tr>
              <a:tr h="652839">
                <a:tc>
                  <a:txBody>
                    <a:bodyPr/>
                    <a:lstStyle/>
                    <a:p>
                      <a:r>
                        <a:rPr lang="es-GT" dirty="0" smtClean="0"/>
                        <a:t>CONCECUENCIA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ORIGINA CONTROVERSIA ADMINISTRATIVA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ORIGINA</a:t>
                      </a:r>
                      <a:r>
                        <a:rPr lang="es-GT" baseline="0" dirty="0" smtClean="0"/>
                        <a:t> UN PROCESO JURISDICCIONAL</a:t>
                      </a:r>
                      <a:endParaRPr lang="es-GT" dirty="0"/>
                    </a:p>
                  </a:txBody>
                  <a:tcPr/>
                </a:tc>
              </a:tr>
              <a:tr h="652839">
                <a:tc>
                  <a:txBody>
                    <a:bodyPr/>
                    <a:lstStyle/>
                    <a:p>
                      <a:r>
                        <a:rPr lang="es-GT" dirty="0" smtClean="0"/>
                        <a:t>EFECTOS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FUNCIÓN ADMINISTRATIVA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FUNCIÓN</a:t>
                      </a:r>
                      <a:r>
                        <a:rPr lang="es-GT" baseline="0" dirty="0" smtClean="0"/>
                        <a:t> JURISDICCIONAL</a:t>
                      </a:r>
                      <a:endParaRPr lang="es-GT" dirty="0"/>
                    </a:p>
                  </a:txBody>
                  <a:tcPr/>
                </a:tc>
              </a:tr>
              <a:tr h="652839">
                <a:tc>
                  <a:txBody>
                    <a:bodyPr/>
                    <a:lstStyle/>
                    <a:p>
                      <a:r>
                        <a:rPr lang="es-GT" dirty="0" smtClean="0"/>
                        <a:t>FINALIDAD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QUE LA SAT SOLUCIONA</a:t>
                      </a:r>
                      <a:r>
                        <a:rPr lang="es-GT" baseline="0" dirty="0" smtClean="0"/>
                        <a:t> EN FUNCIÓN DE LA LEY Y ADMON.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QUE EL JUEZ SOLUCIONA</a:t>
                      </a:r>
                      <a:r>
                        <a:rPr lang="es-GT" baseline="0" dirty="0" smtClean="0"/>
                        <a:t> EN BIEN DEL INTERES PÚBLICO.</a:t>
                      </a:r>
                      <a:endParaRPr lang="es-GT" dirty="0"/>
                    </a:p>
                  </a:txBody>
                  <a:tcPr/>
                </a:tc>
              </a:tr>
              <a:tr h="652839">
                <a:tc>
                  <a:txBody>
                    <a:bodyPr/>
                    <a:lstStyle/>
                    <a:p>
                      <a:r>
                        <a:rPr lang="es-GT" dirty="0" smtClean="0"/>
                        <a:t>DECISIÓN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RESOLUCIÓN ADMON.</a:t>
                      </a:r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dirty="0" smtClean="0"/>
                        <a:t>UNA SENTENCIA</a:t>
                      </a:r>
                      <a:endParaRPr lang="es-G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FASE ADMINISTRATIVA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dirty="0" smtClean="0"/>
              <a:t>RECURSO DE REVOCATORÍA</a:t>
            </a:r>
          </a:p>
          <a:p>
            <a:r>
              <a:rPr lang="es-GT" dirty="0" smtClean="0"/>
              <a:t>RECURSO DE REPOSICIÓN</a:t>
            </a:r>
          </a:p>
          <a:p>
            <a:r>
              <a:rPr lang="es-GT" dirty="0" smtClean="0"/>
              <a:t>RESOLUCIÓN DE ADMON o SAT</a:t>
            </a:r>
          </a:p>
          <a:p>
            <a:r>
              <a:rPr lang="es-GT" dirty="0" smtClean="0"/>
              <a:t>NOTIFICACIÓN AL CONTRIBUYENTE</a:t>
            </a:r>
          </a:p>
          <a:p>
            <a:r>
              <a:rPr lang="es-GT" dirty="0" smtClean="0"/>
              <a:t>INTERPOSICIÓN DEL RECURSO</a:t>
            </a:r>
          </a:p>
          <a:p>
            <a:r>
              <a:rPr lang="es-GT" dirty="0" smtClean="0"/>
              <a:t>LA ADMON o SAT CONOCE O DENIEGA</a:t>
            </a:r>
          </a:p>
          <a:p>
            <a:r>
              <a:rPr lang="es-GT" dirty="0" smtClean="0"/>
              <a:t>DICTAMEN </a:t>
            </a:r>
          </a:p>
          <a:p>
            <a:r>
              <a:rPr lang="es-GT" dirty="0" smtClean="0"/>
              <a:t>RESOLUCIÓN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FASE JURISDICCIONAL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RECURSO CONTENCIOSO ADMINISTRATIVO</a:t>
            </a:r>
          </a:p>
          <a:p>
            <a:r>
              <a:rPr lang="es-GT" dirty="0" smtClean="0"/>
              <a:t>PROCEDIMIENTO ECONOMICO COACTIVO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3. OBLIGACIONES QUE SURGEN DE LA RELACIÓN JURIDICA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GT" dirty="0" smtClean="0"/>
              <a:t>   	A)  DAR (PAGAR): 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 El impuesto de cada ley  tributaria.</a:t>
            </a:r>
          </a:p>
          <a:p>
            <a:pPr>
              <a:buNone/>
            </a:pPr>
            <a:r>
              <a:rPr lang="es-GT" dirty="0" smtClean="0"/>
              <a:t>	B) HACER: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Declaraciones con y sin valor. Art 94 CT</a:t>
            </a:r>
          </a:p>
          <a:p>
            <a:pPr>
              <a:buNone/>
            </a:pPr>
            <a:r>
              <a:rPr lang="es-GT" dirty="0" smtClean="0"/>
              <a:t>	C) NO HACER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OBLIGACIONES ACCESORIAS  o  SECUNDARIAS			Dos contabilidades por Sujeto Pasivo.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	Doble tributación por Sujeto Activo.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D) TOLERAR: 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Sujeto Pasivo, varios estilos de formularios y el 	Sujeto 	Activo, declaraciones sin valor o perdida.</a:t>
            </a:r>
          </a:p>
          <a:p>
            <a:pPr>
              <a:buNone/>
            </a:pPr>
            <a:endParaRPr lang="es-GT" dirty="0" smtClean="0"/>
          </a:p>
          <a:p>
            <a:pPr>
              <a:buNone/>
            </a:pP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4. DOCTRINAS DE LA RELACIÓN JURIDICA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GT" dirty="0" smtClean="0"/>
              <a:t> A) QUE ES DE CARÁCTER COMPLEJO: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EXISTE LA OBLIGACIONES PARA AMBAS PARTES: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	SUJETO PASIVO: ART 112, 119 y 120 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	SUJETO ACTIVO: ART 98 y 101 CT</a:t>
            </a:r>
          </a:p>
          <a:p>
            <a:pPr>
              <a:buNone/>
            </a:pPr>
            <a:r>
              <a:rPr lang="es-GT" dirty="0"/>
              <a:t> </a:t>
            </a:r>
            <a:r>
              <a:rPr lang="es-GT" dirty="0" smtClean="0"/>
              <a:t>B) QUE ES DE CARÁCTER SIMPLE: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SOLO EXISTE LA OBLIGACIÓN DE PAGAR</a:t>
            </a:r>
          </a:p>
          <a:p>
            <a:pPr>
              <a:buNone/>
            </a:pPr>
            <a:r>
              <a:rPr lang="es-GT" dirty="0"/>
              <a:t>	</a:t>
            </a:r>
            <a:r>
              <a:rPr lang="es-GT" dirty="0" smtClean="0"/>
              <a:t>		ART 36 y 153 CT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5. CARACTERISTICAS DE LA RELACIÓN JURIDICA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 algn="just">
              <a:buFont typeface="+mj-lt"/>
              <a:buAutoNum type="alphaUcPeriod"/>
            </a:pPr>
            <a:r>
              <a:rPr lang="es-GT" dirty="0" smtClean="0"/>
              <a:t>QUE EXISTA COORDINACIÓN ENTRE LAS NOCIONES DE RELACIÓN JURIDICO TRIBUTARIA (Sujeto Activo y Pasivo) y la Potestad Tributaria (ley).</a:t>
            </a:r>
          </a:p>
          <a:p>
            <a:pPr marL="914400" lvl="1" indent="-514350" algn="just">
              <a:buFont typeface="+mj-lt"/>
              <a:buAutoNum type="alphaUcPeriod"/>
            </a:pPr>
            <a:r>
              <a:rPr lang="es-GT" dirty="0" smtClean="0"/>
              <a:t>DEBE EXISTIR UN DESTINATARIO LEGAL TRIBUTARIO . ART 114 C.T.</a:t>
            </a:r>
          </a:p>
          <a:p>
            <a:pPr marL="914400" lvl="1" indent="-514350" algn="just">
              <a:buFont typeface="+mj-lt"/>
              <a:buAutoNum type="alphaUcPeriod"/>
            </a:pPr>
            <a:r>
              <a:rPr lang="es-GT" dirty="0" smtClean="0"/>
              <a:t>EL DESTINATARIO LEGAL TRIBUTARIO DEBE DE SER UN PARTICULAR. ART. 120 C.T.</a:t>
            </a:r>
          </a:p>
          <a:p>
            <a:pPr marL="914400" lvl="1" indent="-514350" algn="just">
              <a:buFont typeface="+mj-lt"/>
              <a:buAutoNum type="alphaUcPeriod"/>
            </a:pPr>
            <a:r>
              <a:rPr lang="es-GT" dirty="0" smtClean="0"/>
              <a:t>LA RELACIÓN SE ESTABLECE ENTRE PERSONAS. ART. 120, 26 AL 28 C.T.</a:t>
            </a:r>
          </a:p>
          <a:p>
            <a:pPr marL="514350" indent="-514350">
              <a:buFont typeface="+mj-lt"/>
              <a:buAutoNum type="alphaUcPeriod"/>
            </a:pPr>
            <a:endParaRPr lang="es-GT" dirty="0" smtClean="0"/>
          </a:p>
          <a:p>
            <a:pPr marL="514350" indent="-514350">
              <a:buFont typeface="+mj-lt"/>
              <a:buAutoNum type="alphaUcPeriod"/>
            </a:pPr>
            <a:endParaRPr lang="es-GT" dirty="0" smtClean="0"/>
          </a:p>
          <a:p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6. ELEMENTOS DE LA RELACIÓN JURIDICA TRIBUTARIA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GT" dirty="0" smtClean="0"/>
              <a:t>LA PERSONAL:</a:t>
            </a:r>
          </a:p>
          <a:p>
            <a:pPr marL="514350" indent="-514350">
              <a:buNone/>
            </a:pPr>
            <a:endParaRPr lang="es-GT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s-GT" dirty="0" smtClean="0"/>
              <a:t>EL SUJETO ACTIVO:  Corresponde al Estado con sus entidades públicas. Art. 17 C.T.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GT" dirty="0" smtClean="0"/>
              <a:t>EL SUJETO PASIVO: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s-GT" dirty="0" smtClean="0"/>
              <a:t>CONTRIBUYENTES  ART. 21 C. T.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s-GT" dirty="0" smtClean="0"/>
              <a:t>RESPONSABLES ART. 25 AL 28 C.T.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s-GT" dirty="0" smtClean="0"/>
              <a:t>EL SUSTITUTO (MANDATO)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….ELEMENTOS DE LA RJT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2"/>
            </a:pPr>
            <a:r>
              <a:rPr lang="es-GT" dirty="0" smtClean="0"/>
              <a:t>HECHO IMPONIBLE O HECHO GENERADOR ART. 31 AL 34.</a:t>
            </a:r>
          </a:p>
          <a:p>
            <a:pPr marL="514350" indent="-514350">
              <a:buAutoNum type="alphaUcPeriod" startAt="2"/>
            </a:pPr>
            <a:r>
              <a:rPr lang="es-GT" dirty="0" smtClean="0"/>
              <a:t>OBJETIVO U OBJETO IMPOSITIVO:  (Impuesto).</a:t>
            </a:r>
          </a:p>
          <a:p>
            <a:pPr marL="514350" indent="-514350">
              <a:buAutoNum type="alphaUcPeriod" startAt="2"/>
            </a:pPr>
            <a:r>
              <a:rPr lang="es-GT" dirty="0" smtClean="0"/>
              <a:t>BASE IMPONIBLE (Valor Q)</a:t>
            </a:r>
          </a:p>
          <a:p>
            <a:pPr marL="514350" indent="-514350">
              <a:buAutoNum type="alphaUcPeriod" startAt="2"/>
            </a:pPr>
            <a:r>
              <a:rPr lang="es-GT" dirty="0" smtClean="0"/>
              <a:t>CUANTITATIVO</a:t>
            </a:r>
          </a:p>
          <a:p>
            <a:pPr marL="514350" indent="-514350">
              <a:buAutoNum type="alphaUcPeriod" startAt="2"/>
            </a:pPr>
            <a:r>
              <a:rPr lang="es-GT" dirty="0" smtClean="0"/>
              <a:t>TEMPORAL</a:t>
            </a:r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7. FORMAS DE DETERMINACIÓN DEL TRIBUTO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GT" dirty="0" smtClean="0"/>
              <a:t>SEGÚN EL SUJETO QUE LA REALICE: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GT" dirty="0" smtClean="0"/>
              <a:t>POR EL SUJETO PASIVO. ART. 105 AL 106 C.T.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GT" dirty="0" smtClean="0"/>
              <a:t>POR EL SUJETO ACTIVO. ART. 107 C. T.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GT" dirty="0" smtClean="0"/>
              <a:t>MIXTO. ART. 103 C.T.</a:t>
            </a:r>
          </a:p>
          <a:p>
            <a:pPr marL="514350" indent="-514350">
              <a:buFont typeface="+mj-lt"/>
              <a:buAutoNum type="alphaUcPeriod"/>
            </a:pPr>
            <a:r>
              <a:rPr lang="es-GT" dirty="0" smtClean="0"/>
              <a:t>SEGÚN LA BASE: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GT" dirty="0" smtClean="0"/>
              <a:t>SOBRE BASE CIERTA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GT" dirty="0" smtClean="0"/>
              <a:t>SOBRE BASE PRESUNTA</a:t>
            </a:r>
          </a:p>
          <a:p>
            <a:pPr marL="1771650" lvl="3" indent="-514350">
              <a:buNone/>
            </a:pPr>
            <a:r>
              <a:rPr lang="es-GT" dirty="0" smtClean="0"/>
              <a:t>ART. 108 Y 109</a:t>
            </a:r>
          </a:p>
          <a:p>
            <a:pPr marL="914400" lvl="1" indent="-514350">
              <a:buFont typeface="+mj-lt"/>
              <a:buAutoNum type="alphaLcParenR"/>
            </a:pPr>
            <a:endParaRPr lang="es-GT" dirty="0" smtClean="0"/>
          </a:p>
          <a:p>
            <a:pPr marL="914400" lvl="1" indent="-514350">
              <a:buNone/>
            </a:pPr>
            <a:endParaRPr lang="es-GT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@CRUZ_CPA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1327</Words>
  <Application>Microsoft Office PowerPoint</Application>
  <PresentationFormat>Presentación en pantalla (4:3)</PresentationFormat>
  <Paragraphs>303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 2.6 RELACIÓN JURIDICA TRIBUTARIA –RJT-</vt:lpstr>
      <vt:lpstr>1. DENOMINACIONES RELACIÓN JURIDICA TRIBUTARIA –RJT-</vt:lpstr>
      <vt:lpstr>2. DEFINICIÓN DE RELACIÓN JURIDICA TRIBUTARIA</vt:lpstr>
      <vt:lpstr>3. OBLIGACIONES QUE SURGEN DE LA RELACIÓN JURIDICA TRIBUTARIA</vt:lpstr>
      <vt:lpstr>4. DOCTRINAS DE LA RELACIÓN JURIDICA TRIBUTARIA</vt:lpstr>
      <vt:lpstr>5. CARACTERISTICAS DE LA RELACIÓN JURIDICA TRIBUTARIA</vt:lpstr>
      <vt:lpstr>6. ELEMENTOS DE LA RELACIÓN JURIDICA TRIBUTARIA</vt:lpstr>
      <vt:lpstr>….ELEMENTOS DE LA RJT</vt:lpstr>
      <vt:lpstr>7. FORMAS DE DETERMINACIÓN DEL TRIBUTO</vt:lpstr>
      <vt:lpstr>EFECTO DE LOS IMPUESTOS</vt:lpstr>
      <vt:lpstr>…EFECTO DE LOS IMPUESTOS</vt:lpstr>
      <vt:lpstr>…EFECTO DE LOS IMPUESTOS</vt:lpstr>
      <vt:lpstr>8. EXENCIÓN</vt:lpstr>
      <vt:lpstr>ELEMENTOS DE LA EXENCIÓN</vt:lpstr>
      <vt:lpstr>CLASES DE EXENCIÓN</vt:lpstr>
      <vt:lpstr>VEGENCIA DE LA EXENCIÓN</vt:lpstr>
      <vt:lpstr>EXONERACIÓN</vt:lpstr>
      <vt:lpstr>FRANQUICIA</vt:lpstr>
      <vt:lpstr>9. IRREGULARIDADES TRIBUTARIAS</vt:lpstr>
      <vt:lpstr>1. EVASIÓN TRIBUTARIA</vt:lpstr>
      <vt:lpstr>2. ELUSIÓN TRIBUTARIA</vt:lpstr>
      <vt:lpstr>3. DOBLE IMPOSICIÓN</vt:lpstr>
      <vt:lpstr>…DOBLE IMPOSICIÓN</vt:lpstr>
      <vt:lpstr>10. EXTINCIÓN DE LA OBLIGACIÓN TRIBUTARIA.</vt:lpstr>
      <vt:lpstr>…EXTINCIÓN OT</vt:lpstr>
      <vt:lpstr>…EXTINCIÓN OT</vt:lpstr>
      <vt:lpstr>11. EL ILICITO TRIBUTARIO</vt:lpstr>
      <vt:lpstr>CLASES DE ILICITO TRIBUTARIO</vt:lpstr>
      <vt:lpstr>CLASIFICACIÓN LEGAL INFRACCIONES TRIBUTARIAS</vt:lpstr>
      <vt:lpstr>DELITOS</vt:lpstr>
      <vt:lpstr>ELEMENTOS DE LOS DELITOS</vt:lpstr>
      <vt:lpstr>FASES PARA EL COBRO DEUDA TRIBUTARÍA</vt:lpstr>
      <vt:lpstr>….Fases de cobro coercitivo</vt:lpstr>
      <vt:lpstr>DIFERENCIAS</vt:lpstr>
      <vt:lpstr>FASE ADMINISTRATIVA</vt:lpstr>
      <vt:lpstr>FASE JURISDICCIONAL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RELACIÓN JURIDICA TRIBUTARIA –RJT-</dc:title>
  <dc:creator>Mario Cruz</dc:creator>
  <cp:lastModifiedBy>Mario Cruz</cp:lastModifiedBy>
  <cp:revision>45</cp:revision>
  <dcterms:created xsi:type="dcterms:W3CDTF">2010-02-06T00:57:48Z</dcterms:created>
  <dcterms:modified xsi:type="dcterms:W3CDTF">2013-04-26T00:57:03Z</dcterms:modified>
</cp:coreProperties>
</file>