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94"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46450C3-86E5-49D6-9AF7-073E4EF7B18F}" type="datetimeFigureOut">
              <a:rPr lang="es-MX"/>
              <a:pPr>
                <a:defRPr/>
              </a:pPr>
              <a:t>21/07/2013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FED4248-B85F-44ED-9F87-EBBFF1683920}" type="slidenum">
              <a:rPr lang="es-MX"/>
              <a:pPr>
                <a:defRPr/>
              </a:pPr>
              <a:t>‹Nº›</a:t>
            </a:fld>
            <a:endParaRPr lang="es-MX"/>
          </a:p>
        </p:txBody>
      </p:sp>
    </p:spTree>
    <p:extLst>
      <p:ext uri="{BB962C8B-B14F-4D97-AF65-F5344CB8AC3E}">
        <p14:creationId xmlns:p14="http://schemas.microsoft.com/office/powerpoint/2010/main" val="25474412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215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C18CB2-4230-415F-AF9F-9153D16667D6}" type="slidenum">
              <a:rPr lang="es-MX"/>
              <a:pPr fontAlgn="base">
                <a:spcBef>
                  <a:spcPct val="0"/>
                </a:spcBef>
                <a:spcAft>
                  <a:spcPct val="0"/>
                </a:spcAft>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15</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B84DD-75E1-4493-8D8D-98897351E881}" type="slidenum">
              <a:rPr lang="es-MX"/>
              <a:pPr fontAlgn="base">
                <a:spcBef>
                  <a:spcPct val="0"/>
                </a:spcBef>
                <a:spcAft>
                  <a:spcPct val="0"/>
                </a:spcAft>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2" name="Picture 2" descr="usac AZUL"/>
          <p:cNvPicPr>
            <a:picLocks noChangeAspect="1" noChangeArrowheads="1"/>
          </p:cNvPicPr>
          <p:nvPr userDrawn="1"/>
        </p:nvPicPr>
        <p:blipFill>
          <a:blip r:embed="rId3"/>
          <a:srcRect/>
          <a:stretch>
            <a:fillRect/>
          </a:stretch>
        </p:blipFill>
        <p:spPr bwMode="auto">
          <a:xfrm>
            <a:off x="4000506" y="574675"/>
            <a:ext cx="1500188" cy="1497013"/>
          </a:xfrm>
          <a:prstGeom prst="rect">
            <a:avLst/>
          </a:prstGeom>
          <a:noFill/>
          <a:ln w="9525">
            <a:noFill/>
            <a:miter lim="800000"/>
            <a:headEnd/>
            <a:tailEnd/>
          </a:ln>
        </p:spPr>
      </p:pic>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3" name="29 Marcador de fecha"/>
          <p:cNvSpPr>
            <a:spLocks noGrp="1"/>
          </p:cNvSpPr>
          <p:nvPr>
            <p:ph type="dt" sz="half" idx="10"/>
          </p:nvPr>
        </p:nvSpPr>
        <p:spPr/>
        <p:txBody>
          <a:bodyPr/>
          <a:lstStyle>
            <a:lvl1pPr>
              <a:defRPr smtClean="0">
                <a:solidFill>
                  <a:srgbClr val="FFFFFF"/>
                </a:solidFill>
              </a:defRPr>
            </a:lvl1pPr>
            <a:extLst/>
          </a:lstStyle>
          <a:p>
            <a:pPr>
              <a:defRPr/>
            </a:pPr>
            <a:fld id="{858B3011-29C9-4E08-B898-589E30460611}" type="datetimeFigureOut">
              <a:rPr lang="es-MX"/>
              <a:pPr>
                <a:defRPr/>
              </a:pPr>
              <a:t>21/07/2013</a:t>
            </a:fld>
            <a:endParaRPr lang="es-MX"/>
          </a:p>
        </p:txBody>
      </p:sp>
      <p:sp>
        <p:nvSpPr>
          <p:cNvPr id="14"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a:p>
        </p:txBody>
      </p:sp>
      <p:sp>
        <p:nvSpPr>
          <p:cNvPr id="15"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45062A64-14E3-4EF6-8B1B-47EA68222A9A}"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9C3DEA99-960F-4F23-9D97-5DF458E7E343}" type="datetimeFigureOut">
              <a:rPr lang="es-MX"/>
              <a:pPr>
                <a:defRPr/>
              </a:pPr>
              <a:t>21/07/2013</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8A8B93D9-EE48-4C67-BCED-2A523EA986C6}"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BE078C3-9414-4889-A20A-8054BC15809E}" type="datetimeFigureOut">
              <a:rPr lang="es-MX"/>
              <a:pPr>
                <a:defRPr/>
              </a:pPr>
              <a:t>21/07/2013</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2E31A97C-A6B5-47B1-99F5-5C9B017F2DBF}"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5" name="Picture 2" descr="usac AZUL"/>
          <p:cNvPicPr>
            <a:picLocks noChangeAspect="1" noChangeArrowheads="1"/>
          </p:cNvPicPr>
          <p:nvPr userDrawn="1"/>
        </p:nvPicPr>
        <p:blipFill>
          <a:blip r:embed="rId2"/>
          <a:srcRect/>
          <a:stretch>
            <a:fillRect/>
          </a:stretch>
        </p:blipFill>
        <p:spPr bwMode="auto">
          <a:xfrm>
            <a:off x="7934325" y="363538"/>
            <a:ext cx="923925" cy="922337"/>
          </a:xfrm>
          <a:prstGeom prst="rect">
            <a:avLst/>
          </a:prstGeom>
          <a:noFill/>
          <a:ln w="9525">
            <a:noFill/>
            <a:miter lim="800000"/>
            <a:headEnd/>
            <a:tailEnd/>
          </a:ln>
        </p:spPr>
      </p:pic>
      <p:sp>
        <p:nvSpPr>
          <p:cNvPr id="3" name="2 Marcador de contenido"/>
          <p:cNvSpPr>
            <a:spLocks noGrp="1"/>
          </p:cNvSpPr>
          <p:nvPr>
            <p:ph idx="1"/>
          </p:nvPr>
        </p:nvSpPr>
        <p:spPr>
          <a:xfrm>
            <a:off x="428596" y="1428736"/>
            <a:ext cx="8229600" cy="4525963"/>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6" name="3 Marcador de fecha"/>
          <p:cNvSpPr>
            <a:spLocks noGrp="1"/>
          </p:cNvSpPr>
          <p:nvPr>
            <p:ph type="dt" sz="half" idx="10"/>
          </p:nvPr>
        </p:nvSpPr>
        <p:spPr/>
        <p:txBody>
          <a:bodyPr/>
          <a:lstStyle>
            <a:lvl1pPr>
              <a:defRPr/>
            </a:lvl1pPr>
            <a:extLst/>
          </a:lstStyle>
          <a:p>
            <a:pPr>
              <a:defRPr/>
            </a:pPr>
            <a:fld id="{99D9F115-A1D5-4590-A71B-727CD916D7BF}" type="datetimeFigureOut">
              <a:rPr lang="es-MX"/>
              <a:pPr>
                <a:defRPr/>
              </a:pPr>
              <a:t>21/07/2013</a:t>
            </a:fld>
            <a:endParaRPr lang="es-MX"/>
          </a:p>
        </p:txBody>
      </p:sp>
      <p:sp>
        <p:nvSpPr>
          <p:cNvPr id="8" name="4 Marcador de pie de página"/>
          <p:cNvSpPr>
            <a:spLocks noGrp="1"/>
          </p:cNvSpPr>
          <p:nvPr>
            <p:ph type="ftr" sz="quarter" idx="11"/>
          </p:nvPr>
        </p:nvSpPr>
        <p:spPr/>
        <p:txBody>
          <a:bodyPr/>
          <a:lstStyle>
            <a:lvl1pPr>
              <a:defRPr/>
            </a:lvl1pPr>
            <a:extLst/>
          </a:lstStyle>
          <a:p>
            <a:pPr>
              <a:defRPr/>
            </a:pPr>
            <a:endParaRPr lang="es-MX"/>
          </a:p>
        </p:txBody>
      </p:sp>
      <p:sp>
        <p:nvSpPr>
          <p:cNvPr id="9" name="5 Marcador de número de diapositiva"/>
          <p:cNvSpPr>
            <a:spLocks noGrp="1"/>
          </p:cNvSpPr>
          <p:nvPr>
            <p:ph type="sldNum" sz="quarter" idx="12"/>
          </p:nvPr>
        </p:nvSpPr>
        <p:spPr/>
        <p:txBody>
          <a:bodyPr/>
          <a:lstStyle>
            <a:lvl1pPr>
              <a:defRPr/>
            </a:lvl1pPr>
            <a:extLst/>
          </a:lstStyle>
          <a:p>
            <a:pPr>
              <a:defRPr/>
            </a:pPr>
            <a:fld id="{224C0CCD-11D4-46FC-BE00-0E6A6E958207}"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C24A5083-75BB-45D4-91BD-7F15441C4189}" type="datetimeFigureOut">
              <a:rPr lang="es-MX"/>
              <a:pPr>
                <a:defRPr/>
              </a:pPr>
              <a:t>21/07/2013</a:t>
            </a:fld>
            <a:endParaRPr lang="es-MX"/>
          </a:p>
        </p:txBody>
      </p:sp>
      <p:sp>
        <p:nvSpPr>
          <p:cNvPr id="7" name="4 Marcador de pie de página"/>
          <p:cNvSpPr>
            <a:spLocks noGrp="1"/>
          </p:cNvSpPr>
          <p:nvPr>
            <p:ph type="ftr" sz="quarter" idx="11"/>
          </p:nvPr>
        </p:nvSpPr>
        <p:spPr/>
        <p:txBody>
          <a:bodyPr/>
          <a:lstStyle>
            <a:lvl1pPr>
              <a:defRPr/>
            </a:lvl1pPr>
            <a:extLst/>
          </a:lstStyle>
          <a:p>
            <a:pPr>
              <a:defRPr/>
            </a:pPr>
            <a:endParaRPr lang="es-MX"/>
          </a:p>
        </p:txBody>
      </p:sp>
      <p:sp>
        <p:nvSpPr>
          <p:cNvPr id="8" name="5 Marcador de número de diapositiva"/>
          <p:cNvSpPr>
            <a:spLocks noGrp="1"/>
          </p:cNvSpPr>
          <p:nvPr>
            <p:ph type="sldNum" sz="quarter" idx="12"/>
          </p:nvPr>
        </p:nvSpPr>
        <p:spPr/>
        <p:txBody>
          <a:bodyPr/>
          <a:lstStyle>
            <a:lvl1pPr>
              <a:defRPr/>
            </a:lvl1pPr>
            <a:extLst/>
          </a:lstStyle>
          <a:p>
            <a:pPr>
              <a:defRPr/>
            </a:pPr>
            <a:fld id="{A843B52F-B4CA-4DEC-A82F-EDF65384421F}"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521D13CF-B323-478E-892E-21F585D5910E}" type="datetimeFigureOut">
              <a:rPr lang="es-MX"/>
              <a:pPr>
                <a:defRPr/>
              </a:pPr>
              <a:t>21/07/2013</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7621B62A-B2DA-40D8-9CB1-56C0AA176B7F}"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2FF4361B-EAF9-4902-AE68-08C06EEBE365}" type="datetimeFigureOut">
              <a:rPr lang="es-MX"/>
              <a:pPr>
                <a:defRPr/>
              </a:pPr>
              <a:t>21/07/2013</a:t>
            </a:fld>
            <a:endParaRPr lang="es-MX"/>
          </a:p>
        </p:txBody>
      </p:sp>
      <p:sp>
        <p:nvSpPr>
          <p:cNvPr id="8" name="7 Marcador de pie de página"/>
          <p:cNvSpPr>
            <a:spLocks noGrp="1"/>
          </p:cNvSpPr>
          <p:nvPr>
            <p:ph type="ftr" sz="quarter" idx="11"/>
          </p:nvPr>
        </p:nvSpPr>
        <p:spPr/>
        <p:txBody>
          <a:bodyPr/>
          <a:lstStyle>
            <a:lvl1pPr>
              <a:defRPr/>
            </a:lvl1pPr>
            <a:extLst/>
          </a:lstStyle>
          <a:p>
            <a:pPr>
              <a:defRPr/>
            </a:pPr>
            <a:endParaRPr lang="es-MX"/>
          </a:p>
        </p:txBody>
      </p:sp>
      <p:sp>
        <p:nvSpPr>
          <p:cNvPr id="9" name="8 Marcador de número de diapositiva"/>
          <p:cNvSpPr>
            <a:spLocks noGrp="1"/>
          </p:cNvSpPr>
          <p:nvPr>
            <p:ph type="sldNum" sz="quarter" idx="12"/>
          </p:nvPr>
        </p:nvSpPr>
        <p:spPr/>
        <p:txBody>
          <a:bodyPr/>
          <a:lstStyle>
            <a:lvl1pPr>
              <a:defRPr/>
            </a:lvl1pPr>
            <a:extLst/>
          </a:lstStyle>
          <a:p>
            <a:pPr>
              <a:defRPr/>
            </a:pPr>
            <a:fld id="{2311A11C-7FBB-47CA-88BE-BCCB40818B2A}"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22917191-2742-4AA3-868C-4E5C28EC1A4D}" type="datetimeFigureOut">
              <a:rPr lang="es-MX"/>
              <a:pPr>
                <a:defRPr/>
              </a:pPr>
              <a:t>21/07/2013</a:t>
            </a:fld>
            <a:endParaRPr lang="es-MX"/>
          </a:p>
        </p:txBody>
      </p:sp>
      <p:sp>
        <p:nvSpPr>
          <p:cNvPr id="4" name="3 Marcador de pie de página"/>
          <p:cNvSpPr>
            <a:spLocks noGrp="1"/>
          </p:cNvSpPr>
          <p:nvPr>
            <p:ph type="ftr" sz="quarter" idx="11"/>
          </p:nvPr>
        </p:nvSpPr>
        <p:spPr/>
        <p:txBody>
          <a:bodyPr/>
          <a:lstStyle>
            <a:lvl1pPr>
              <a:defRPr/>
            </a:lvl1pPr>
            <a:extLst/>
          </a:lstStyle>
          <a:p>
            <a:pPr>
              <a:defRPr/>
            </a:pPr>
            <a:endParaRPr lang="es-MX"/>
          </a:p>
        </p:txBody>
      </p:sp>
      <p:sp>
        <p:nvSpPr>
          <p:cNvPr id="5" name="4 Marcador de número de diapositiva"/>
          <p:cNvSpPr>
            <a:spLocks noGrp="1"/>
          </p:cNvSpPr>
          <p:nvPr>
            <p:ph type="sldNum" sz="quarter" idx="12"/>
          </p:nvPr>
        </p:nvSpPr>
        <p:spPr/>
        <p:txBody>
          <a:bodyPr/>
          <a:lstStyle>
            <a:lvl1pPr>
              <a:defRPr/>
            </a:lvl1pPr>
            <a:extLst/>
          </a:lstStyle>
          <a:p>
            <a:pPr>
              <a:defRPr/>
            </a:pPr>
            <a:fld id="{EEFD60DC-7E06-4AA2-9070-9C79929A8124}"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FF4BD505-5D23-47E7-91E6-677F25FFC063}" type="datetimeFigureOut">
              <a:rPr lang="es-MX"/>
              <a:pPr>
                <a:defRPr/>
              </a:pPr>
              <a:t>21/07/2013</a:t>
            </a:fld>
            <a:endParaRPr lang="es-MX"/>
          </a:p>
        </p:txBody>
      </p:sp>
      <p:sp>
        <p:nvSpPr>
          <p:cNvPr id="3" name="21 Marcador de pie de página"/>
          <p:cNvSpPr>
            <a:spLocks noGrp="1"/>
          </p:cNvSpPr>
          <p:nvPr>
            <p:ph type="ftr" sz="quarter" idx="11"/>
          </p:nvPr>
        </p:nvSpPr>
        <p:spPr/>
        <p:txBody>
          <a:bodyPr/>
          <a:lstStyle>
            <a:lvl1pPr>
              <a:defRPr/>
            </a:lvl1pPr>
          </a:lstStyle>
          <a:p>
            <a:pPr>
              <a:defRPr/>
            </a:pPr>
            <a:endParaRPr lang="es-MX"/>
          </a:p>
        </p:txBody>
      </p:sp>
      <p:sp>
        <p:nvSpPr>
          <p:cNvPr id="4" name="17 Marcador de número de diapositiva"/>
          <p:cNvSpPr>
            <a:spLocks noGrp="1"/>
          </p:cNvSpPr>
          <p:nvPr>
            <p:ph type="sldNum" sz="quarter" idx="12"/>
          </p:nvPr>
        </p:nvSpPr>
        <p:spPr/>
        <p:txBody>
          <a:bodyPr/>
          <a:lstStyle>
            <a:lvl1pPr>
              <a:defRPr/>
            </a:lvl1pPr>
          </a:lstStyle>
          <a:p>
            <a:pPr>
              <a:defRPr/>
            </a:pPr>
            <a:fld id="{D83D7188-440C-4726-9A88-F3030F2607D2}"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86846B85-3585-46E5-BC9E-1F5E6B576E2C}" type="datetimeFigureOut">
              <a:rPr lang="es-MX"/>
              <a:pPr>
                <a:defRPr/>
              </a:pPr>
              <a:t>21/07/2013</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20FCA9F8-A47C-4A8D-BADA-ACD66BB027F1}"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5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456D65BC-4465-4663-A9BB-7A1BB499DD26}" type="datetimeFigureOut">
              <a:rPr lang="es-MX"/>
              <a:pPr>
                <a:defRPr/>
              </a:pPr>
              <a:t>21/07/2013</a:t>
            </a:fld>
            <a:endParaRPr lang="es-MX"/>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F5858A1E-28F8-4CD9-84E0-E3835DA9B2A4}"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4C92F925-F66B-458E-8D3C-DD12B94DB730}" type="datetimeFigureOut">
              <a:rPr lang="es-MX"/>
              <a:pPr>
                <a:defRPr/>
              </a:pPr>
              <a:t>21/07/2013</a:t>
            </a:fld>
            <a:endParaRPr lang="es-MX"/>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4FFDB2CA-F2BE-4B41-A4BA-62CA3E4D1275}"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0" r:id="rId7"/>
    <p:sldLayoutId id="2147483689" r:id="rId8"/>
    <p:sldLayoutId id="2147483690"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CUENTA.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132856"/>
            <a:ext cx="8712968" cy="3384376"/>
          </a:xfrm>
        </p:spPr>
        <p:txBody>
          <a:bodyPr>
            <a:normAutofit/>
          </a:bodyPr>
          <a:lstStyle/>
          <a:p>
            <a:pPr algn="ctr"/>
            <a:r>
              <a:rPr lang="es-MX" sz="3100" dirty="0" smtClean="0"/>
              <a:t>Arrendamiento </a:t>
            </a:r>
            <a:r>
              <a:rPr lang="es-MX" sz="3100" dirty="0" err="1" smtClean="0"/>
              <a:t>Vrs</a:t>
            </a:r>
            <a:r>
              <a:rPr lang="es-MX" sz="3100" dirty="0" smtClean="0"/>
              <a:t>. Compra</a:t>
            </a:r>
            <a:br>
              <a:rPr lang="es-MX" sz="3100" dirty="0" smtClean="0"/>
            </a:br>
            <a:r>
              <a:rPr lang="es-MX" sz="3100" dirty="0"/>
              <a:t/>
            </a:r>
            <a:br>
              <a:rPr lang="es-MX" sz="3100" dirty="0"/>
            </a:br>
            <a:r>
              <a:rPr lang="es-ES" sz="3100" dirty="0" smtClean="0">
                <a:effectLst/>
              </a:rPr>
              <a:t>CUÁL </a:t>
            </a:r>
            <a:r>
              <a:rPr lang="es-ES" sz="3100" dirty="0">
                <a:effectLst/>
              </a:rPr>
              <a:t>ES LA MEJOR OPCION ENTRE</a:t>
            </a:r>
            <a:r>
              <a:rPr lang="es-GT" sz="3100" dirty="0">
                <a:effectLst/>
              </a:rPr>
              <a:t/>
            </a:r>
            <a:br>
              <a:rPr lang="es-GT" sz="3100" dirty="0">
                <a:effectLst/>
              </a:rPr>
            </a:br>
            <a:r>
              <a:rPr lang="es-ES" sz="3100" dirty="0">
                <a:effectLst/>
              </a:rPr>
              <a:t> </a:t>
            </a:r>
            <a:r>
              <a:rPr lang="es-GT" sz="3100" dirty="0">
                <a:effectLst/>
              </a:rPr>
              <a:t/>
            </a:r>
            <a:br>
              <a:rPr lang="es-GT" sz="3100" dirty="0">
                <a:effectLst/>
              </a:rPr>
            </a:br>
            <a:r>
              <a:rPr lang="es-ES" sz="3100" dirty="0">
                <a:effectLst/>
              </a:rPr>
              <a:t>COMPRAR,  PRESTAR O ALQUILAR</a:t>
            </a:r>
            <a:r>
              <a:rPr lang="es-GT" dirty="0">
                <a:effectLst/>
              </a:rPr>
              <a:t/>
            </a:r>
            <a:br>
              <a:rPr lang="es-GT" dirty="0">
                <a:effectLst/>
              </a:rPr>
            </a:br>
            <a:endParaRPr lang="es-MX" dirty="0"/>
          </a:p>
        </p:txBody>
      </p:sp>
      <p:sp>
        <p:nvSpPr>
          <p:cNvPr id="10243" name="2 Subtítulo"/>
          <p:cNvSpPr>
            <a:spLocks noGrp="1"/>
          </p:cNvSpPr>
          <p:nvPr>
            <p:ph type="subTitle" idx="1"/>
          </p:nvPr>
        </p:nvSpPr>
        <p:spPr>
          <a:xfrm>
            <a:off x="685800" y="3943350"/>
            <a:ext cx="7772400" cy="1200150"/>
          </a:xfrm>
        </p:spPr>
        <p:txBody>
          <a:bodyPr/>
          <a:lstStyle/>
          <a:p>
            <a:pPr marR="0"/>
            <a:endParaRPr lang="es-ES_tradnl" dirty="0" smtClean="0"/>
          </a:p>
          <a:p>
            <a:pPr marR="0"/>
            <a:endParaRPr lang="es-ES_tradnl" dirty="0" smtClean="0"/>
          </a:p>
          <a:p>
            <a:pPr marR="0"/>
            <a:endParaRPr lang="es-MX"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179512" y="620688"/>
            <a:ext cx="8964488" cy="5334025"/>
          </a:xfrm>
        </p:spPr>
        <p:txBody>
          <a:bodyPr/>
          <a:lstStyle/>
          <a:p>
            <a:pPr algn="just">
              <a:buNone/>
            </a:pPr>
            <a:r>
              <a:rPr lang="es-ES" sz="3200" b="1" dirty="0"/>
              <a:t>FACTORES </a:t>
            </a:r>
            <a:r>
              <a:rPr lang="es-ES" sz="3200" b="1" dirty="0" smtClean="0"/>
              <a:t>FINANCIEROS</a:t>
            </a:r>
          </a:p>
          <a:p>
            <a:pPr algn="just"/>
            <a:endParaRPr lang="es-GT" sz="2400" dirty="0"/>
          </a:p>
          <a:p>
            <a:pPr lvl="0" algn="just"/>
            <a:r>
              <a:rPr lang="es-ES" sz="2400" dirty="0"/>
              <a:t>Necesidad de contraer otro compromiso para recibir una </a:t>
            </a:r>
            <a:r>
              <a:rPr lang="es-ES" sz="2400" dirty="0" smtClean="0"/>
              <a:t>préstamo</a:t>
            </a:r>
            <a:r>
              <a:rPr lang="es-ES" sz="2400" dirty="0"/>
              <a:t> </a:t>
            </a:r>
            <a:endParaRPr lang="es-GT" sz="2400" dirty="0"/>
          </a:p>
          <a:p>
            <a:pPr lvl="0" algn="just"/>
            <a:r>
              <a:rPr lang="es-ES" sz="2400" dirty="0" smtClean="0"/>
              <a:t>El </a:t>
            </a:r>
            <a:r>
              <a:rPr lang="es-ES" sz="2400" dirty="0"/>
              <a:t>mantenimiento y el seguro, pueda que sea más barato si lo contratamos </a:t>
            </a:r>
            <a:r>
              <a:rPr lang="es-ES" sz="2400" dirty="0" smtClean="0"/>
              <a:t>directamente</a:t>
            </a:r>
            <a:endParaRPr lang="es-GT" sz="2400" dirty="0"/>
          </a:p>
          <a:p>
            <a:pPr lvl="0" algn="just"/>
            <a:r>
              <a:rPr lang="es-ES" sz="2400" dirty="0" smtClean="0"/>
              <a:t>El </a:t>
            </a:r>
            <a:r>
              <a:rPr lang="es-ES" sz="2400" dirty="0"/>
              <a:t>beneficio fiscal que se obtendrá es mayor que el </a:t>
            </a:r>
            <a:r>
              <a:rPr lang="es-ES" sz="2400" dirty="0" smtClean="0"/>
              <a:t>% </a:t>
            </a:r>
            <a:r>
              <a:rPr lang="es-ES" sz="2400" dirty="0"/>
              <a:t>de depreciación autorizado para los activos </a:t>
            </a:r>
            <a:r>
              <a:rPr lang="es-ES" sz="2400" dirty="0" smtClean="0"/>
              <a:t>fijos</a:t>
            </a:r>
            <a:endParaRPr lang="es-GT" sz="2400" dirty="0"/>
          </a:p>
          <a:p>
            <a:pPr lvl="0" algn="just"/>
            <a:r>
              <a:rPr lang="es-ES" sz="2400" dirty="0" smtClean="0"/>
              <a:t>Deben </a:t>
            </a:r>
            <a:r>
              <a:rPr lang="es-ES" sz="2400" dirty="0"/>
              <a:t>de tenerse las utilidades necesarias para que el beneficio pueda ser absorbido sin </a:t>
            </a:r>
            <a:r>
              <a:rPr lang="es-ES" sz="2400" dirty="0" smtClean="0"/>
              <a:t>dificultad</a:t>
            </a:r>
            <a:endParaRPr lang="es-GT" sz="2400" dirty="0"/>
          </a:p>
          <a:p>
            <a:pPr lvl="0" algn="just"/>
            <a:r>
              <a:rPr lang="es-ES" sz="2400" dirty="0" smtClean="0"/>
              <a:t>La </a:t>
            </a:r>
            <a:r>
              <a:rPr lang="es-ES" sz="2400" dirty="0"/>
              <a:t>liquidez que se obtendrá al no hacer un solo pago que afecte el capital de trabajo, versus las amortizaciones </a:t>
            </a:r>
            <a:r>
              <a:rPr lang="es-ES" sz="2400" dirty="0" smtClean="0"/>
              <a:t>mensuales</a:t>
            </a:r>
            <a:endParaRPr lang="es-GT" sz="2400" dirty="0"/>
          </a:p>
        </p:txBody>
      </p:sp>
    </p:spTree>
    <p:extLst>
      <p:ext uri="{BB962C8B-B14F-4D97-AF65-F5344CB8AC3E}">
        <p14:creationId xmlns:p14="http://schemas.microsoft.com/office/powerpoint/2010/main" val="1251413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179512" y="620688"/>
            <a:ext cx="8964488" cy="5334025"/>
          </a:xfrm>
        </p:spPr>
        <p:txBody>
          <a:bodyPr/>
          <a:lstStyle/>
          <a:p>
            <a:pPr algn="just">
              <a:buNone/>
            </a:pPr>
            <a:r>
              <a:rPr lang="es-ES" sz="3200" b="1" dirty="0"/>
              <a:t>FACTORES </a:t>
            </a:r>
            <a:r>
              <a:rPr lang="es-ES" sz="3200" b="1" dirty="0" smtClean="0"/>
              <a:t> TRIBUTARIOS</a:t>
            </a:r>
          </a:p>
          <a:p>
            <a:pPr marL="109537" indent="0" algn="just">
              <a:buNone/>
            </a:pPr>
            <a:r>
              <a:rPr lang="es-ES" sz="2400" dirty="0"/>
              <a:t> </a:t>
            </a:r>
            <a:endParaRPr lang="es-GT" sz="2400" dirty="0"/>
          </a:p>
          <a:p>
            <a:pPr lvl="0" algn="just"/>
            <a:r>
              <a:rPr lang="es-ES" sz="2400" dirty="0" smtClean="0"/>
              <a:t>El </a:t>
            </a:r>
            <a:r>
              <a:rPr lang="es-ES" sz="2400" dirty="0"/>
              <a:t>bien adquirido en leasing puede ser revaluado, según las leyes del país.</a:t>
            </a:r>
            <a:endParaRPr lang="es-GT" sz="2400" dirty="0"/>
          </a:p>
          <a:p>
            <a:pPr marL="109537" indent="0" algn="just">
              <a:buNone/>
            </a:pPr>
            <a:r>
              <a:rPr lang="es-ES" sz="2400" dirty="0"/>
              <a:t> </a:t>
            </a:r>
            <a:endParaRPr lang="es-GT" sz="2400" dirty="0"/>
          </a:p>
          <a:p>
            <a:pPr lvl="0" algn="just"/>
            <a:r>
              <a:rPr lang="es-ES" sz="2400" dirty="0"/>
              <a:t>El arrendatario podrá aplicar una depreciación al equipo hasta que haya ejercido la opción de compra ya que anteriormente registrará como gasto la renta que pague por el arrendamiento.</a:t>
            </a:r>
            <a:endParaRPr lang="es-GT" sz="2400" dirty="0"/>
          </a:p>
          <a:p>
            <a:pPr algn="just">
              <a:buNone/>
            </a:pPr>
            <a:endParaRPr lang="es-ES" sz="3200" b="1" dirty="0" smtClean="0"/>
          </a:p>
        </p:txBody>
      </p:sp>
    </p:spTree>
    <p:extLst>
      <p:ext uri="{BB962C8B-B14F-4D97-AF65-F5344CB8AC3E}">
        <p14:creationId xmlns:p14="http://schemas.microsoft.com/office/powerpoint/2010/main" val="2397395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179512" y="620688"/>
            <a:ext cx="7848872" cy="5334025"/>
          </a:xfrm>
        </p:spPr>
        <p:txBody>
          <a:bodyPr/>
          <a:lstStyle/>
          <a:p>
            <a:pPr algn="just">
              <a:buNone/>
            </a:pPr>
            <a:endParaRPr lang="es-ES" sz="3200" b="1" dirty="0" smtClean="0"/>
          </a:p>
          <a:p>
            <a:pPr algn="just">
              <a:buNone/>
            </a:pPr>
            <a:endParaRPr lang="es-ES" sz="3200" b="1" dirty="0"/>
          </a:p>
          <a:p>
            <a:pPr algn="ctr">
              <a:buNone/>
            </a:pPr>
            <a:r>
              <a:rPr lang="es-ES" sz="3200" b="1" dirty="0" smtClean="0"/>
              <a:t>Efecto en el Estado de Situación Financiera</a:t>
            </a:r>
          </a:p>
          <a:p>
            <a:pPr algn="ctr">
              <a:buNone/>
            </a:pPr>
            <a:r>
              <a:rPr lang="es-ES" sz="3200" b="1" dirty="0" smtClean="0">
                <a:hlinkClick r:id="rId3" action="ppaction://hlinkfile"/>
              </a:rPr>
              <a:t>CUENTA.docx</a:t>
            </a:r>
            <a:endParaRPr lang="es-ES" sz="3200" b="1" dirty="0" smtClean="0"/>
          </a:p>
        </p:txBody>
      </p:sp>
    </p:spTree>
    <p:extLst>
      <p:ext uri="{BB962C8B-B14F-4D97-AF65-F5344CB8AC3E}">
        <p14:creationId xmlns:p14="http://schemas.microsoft.com/office/powerpoint/2010/main" val="1143798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179512" y="620688"/>
            <a:ext cx="7848872" cy="5334025"/>
          </a:xfrm>
        </p:spPr>
        <p:txBody>
          <a:bodyPr/>
          <a:lstStyle/>
          <a:p>
            <a:pPr algn="just">
              <a:buNone/>
            </a:pPr>
            <a:endParaRPr lang="es-ES" sz="3200" b="1" dirty="0" smtClean="0"/>
          </a:p>
          <a:p>
            <a:pPr algn="just">
              <a:buNone/>
            </a:pPr>
            <a:r>
              <a:rPr lang="es-ES" sz="3200" dirty="0" smtClean="0"/>
              <a:t>  Para </a:t>
            </a:r>
            <a:r>
              <a:rPr lang="es-ES" sz="3200" dirty="0"/>
              <a:t>hacer un análisis exacto del arrendamiento versus la compra, se hace necesario la elaboración de un flujo de fondos, en otras palabras un fondo de amortización de deudas, el cual debe tener el valor del tiempo en el dinero, esto significa el establecimiento del valor actual de los fondos </a:t>
            </a:r>
            <a:r>
              <a:rPr lang="es-ES" sz="3200" dirty="0" smtClean="0"/>
              <a:t>amortizados</a:t>
            </a:r>
          </a:p>
          <a:p>
            <a:pPr algn="just">
              <a:buNone/>
            </a:pPr>
            <a:endParaRPr lang="es-GT" sz="3200" dirty="0"/>
          </a:p>
          <a:p>
            <a:pPr algn="just">
              <a:buNone/>
            </a:pPr>
            <a:endParaRPr lang="es-ES" sz="3200" b="1" dirty="0"/>
          </a:p>
        </p:txBody>
      </p:sp>
    </p:spTree>
    <p:extLst>
      <p:ext uri="{BB962C8B-B14F-4D97-AF65-F5344CB8AC3E}">
        <p14:creationId xmlns:p14="http://schemas.microsoft.com/office/powerpoint/2010/main" val="2671244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179512" y="620688"/>
            <a:ext cx="7848872" cy="5334025"/>
          </a:xfrm>
        </p:spPr>
        <p:txBody>
          <a:bodyPr/>
          <a:lstStyle/>
          <a:p>
            <a:pPr algn="just">
              <a:buNone/>
            </a:pPr>
            <a:endParaRPr lang="es-ES" sz="3200" b="1" dirty="0" smtClean="0"/>
          </a:p>
          <a:p>
            <a:pPr algn="just">
              <a:buNone/>
            </a:pPr>
            <a:r>
              <a:rPr lang="es-ES" sz="3200" dirty="0" smtClean="0"/>
              <a:t>  </a:t>
            </a:r>
            <a:r>
              <a:rPr lang="es-ES" sz="3200" dirty="0"/>
              <a:t>Existen </a:t>
            </a:r>
            <a:r>
              <a:rPr lang="es-ES" sz="3200" dirty="0" smtClean="0"/>
              <a:t>dos </a:t>
            </a:r>
            <a:r>
              <a:rPr lang="es-ES" sz="3200" dirty="0"/>
              <a:t>métodos que se </a:t>
            </a:r>
            <a:r>
              <a:rPr lang="es-ES" sz="3200" dirty="0" smtClean="0"/>
              <a:t>usan para </a:t>
            </a:r>
            <a:r>
              <a:rPr lang="es-ES" sz="3200" dirty="0"/>
              <a:t>la determinación del fondo de amortización, que permite la evaluación de la decisión del arrendamiento o de la </a:t>
            </a:r>
            <a:r>
              <a:rPr lang="es-ES" sz="3200" dirty="0" smtClean="0"/>
              <a:t>compra:</a:t>
            </a:r>
          </a:p>
          <a:p>
            <a:pPr algn="just">
              <a:buNone/>
            </a:pPr>
            <a:endParaRPr lang="es-ES" sz="2000" b="1" dirty="0" smtClean="0"/>
          </a:p>
          <a:p>
            <a:pPr algn="just">
              <a:buFontTx/>
              <a:buChar char="-"/>
            </a:pPr>
            <a:r>
              <a:rPr lang="es-ES" sz="2000" b="1" dirty="0" smtClean="0"/>
              <a:t>METODO </a:t>
            </a:r>
            <a:r>
              <a:rPr lang="es-ES" sz="2000" b="1" dirty="0"/>
              <a:t>DEL COSTO EFECTIVO DEL </a:t>
            </a:r>
            <a:r>
              <a:rPr lang="es-ES" sz="2000" b="1" dirty="0" smtClean="0"/>
              <a:t>ARRENDAMIENTO</a:t>
            </a:r>
          </a:p>
          <a:p>
            <a:pPr algn="just">
              <a:buFontTx/>
              <a:buChar char="-"/>
            </a:pPr>
            <a:r>
              <a:rPr lang="es-ES" sz="2000" b="1" dirty="0" smtClean="0"/>
              <a:t>METODO </a:t>
            </a:r>
            <a:r>
              <a:rPr lang="es-ES" sz="2000" b="1" dirty="0"/>
              <a:t>DEL VALOR ACTUAL</a:t>
            </a:r>
            <a:endParaRPr lang="es-GT" sz="2000" dirty="0"/>
          </a:p>
          <a:p>
            <a:pPr algn="just">
              <a:buNone/>
            </a:pPr>
            <a:endParaRPr lang="es-GT" sz="3200" dirty="0"/>
          </a:p>
          <a:p>
            <a:pPr algn="just">
              <a:buNone/>
            </a:pPr>
            <a:endParaRPr lang="es-ES" sz="3200" b="1" dirty="0"/>
          </a:p>
        </p:txBody>
      </p:sp>
    </p:spTree>
    <p:extLst>
      <p:ext uri="{BB962C8B-B14F-4D97-AF65-F5344CB8AC3E}">
        <p14:creationId xmlns:p14="http://schemas.microsoft.com/office/powerpoint/2010/main" val="2151372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179512" y="620688"/>
            <a:ext cx="7848872" cy="5334025"/>
          </a:xfrm>
        </p:spPr>
        <p:txBody>
          <a:bodyPr/>
          <a:lstStyle/>
          <a:p>
            <a:pPr algn="just">
              <a:buNone/>
            </a:pPr>
            <a:endParaRPr lang="es-ES" sz="3200" b="1" dirty="0" smtClean="0"/>
          </a:p>
          <a:p>
            <a:pPr marL="109537" indent="0" algn="ctr">
              <a:buNone/>
            </a:pPr>
            <a:r>
              <a:rPr lang="es-ES" sz="3200" b="1" dirty="0" smtClean="0"/>
              <a:t>Los </a:t>
            </a:r>
            <a:r>
              <a:rPr lang="es-ES" sz="3200" b="1" dirty="0"/>
              <a:t>tres flujos de fondos necesarios para evaluar la opción de comprar o arrendar son:</a:t>
            </a:r>
            <a:endParaRPr lang="es-GT" sz="3200" b="1" dirty="0"/>
          </a:p>
          <a:p>
            <a:endParaRPr lang="es-GT" sz="3200" dirty="0"/>
          </a:p>
          <a:p>
            <a:pPr lvl="0"/>
            <a:r>
              <a:rPr lang="es-ES" sz="3200" dirty="0"/>
              <a:t>Compra Mediante el </a:t>
            </a:r>
            <a:r>
              <a:rPr lang="es-ES" sz="3200" dirty="0" smtClean="0"/>
              <a:t>Arrendamiento</a:t>
            </a:r>
            <a:endParaRPr lang="es-GT" sz="3200" dirty="0"/>
          </a:p>
          <a:p>
            <a:pPr lvl="0"/>
            <a:r>
              <a:rPr lang="es-ES" sz="3200" dirty="0"/>
              <a:t>Compra al </a:t>
            </a:r>
            <a:r>
              <a:rPr lang="es-ES" sz="3200" dirty="0" smtClean="0"/>
              <a:t>Contado</a:t>
            </a:r>
            <a:endParaRPr lang="es-GT" sz="3200" dirty="0"/>
          </a:p>
          <a:p>
            <a:pPr lvl="0"/>
            <a:r>
              <a:rPr lang="es-ES" sz="3200" dirty="0"/>
              <a:t>Compra </a:t>
            </a:r>
            <a:r>
              <a:rPr lang="es-ES" sz="3200" dirty="0" smtClean="0"/>
              <a:t>al </a:t>
            </a:r>
            <a:r>
              <a:rPr lang="es-ES" sz="3200" smtClean="0"/>
              <a:t>Contado/préstamo bancario</a:t>
            </a:r>
            <a:endParaRPr lang="es-GT" sz="3200" dirty="0"/>
          </a:p>
          <a:p>
            <a:pPr algn="just">
              <a:buNone/>
            </a:pPr>
            <a:endParaRPr lang="es-ES" sz="3200" b="1" dirty="0"/>
          </a:p>
        </p:txBody>
      </p:sp>
    </p:spTree>
    <p:extLst>
      <p:ext uri="{BB962C8B-B14F-4D97-AF65-F5344CB8AC3E}">
        <p14:creationId xmlns:p14="http://schemas.microsoft.com/office/powerpoint/2010/main" val="3404163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5" y="1428750"/>
            <a:ext cx="8229600" cy="4525963"/>
          </a:xfrm>
        </p:spPr>
        <p:txBody>
          <a:bodyPr/>
          <a:lstStyle/>
          <a:p>
            <a:pPr algn="just">
              <a:buNone/>
            </a:pPr>
            <a:r>
              <a:rPr lang="es-ES_tradnl" dirty="0"/>
              <a:t> </a:t>
            </a:r>
            <a:r>
              <a:rPr lang="es-ES_tradnl" dirty="0" smtClean="0"/>
              <a:t> </a:t>
            </a:r>
            <a:r>
              <a:rPr lang="es-ES" sz="3200" dirty="0" smtClean="0"/>
              <a:t>Debido </a:t>
            </a:r>
            <a:r>
              <a:rPr lang="es-ES" sz="3200" dirty="0"/>
              <a:t>a la necesidad de las empresas de adquirir activos para su funcionamiento, parte de las atribuciones del director de finanzas, es evaluar las nuevas formas de financiamiento que permita a estás solucionar este requerimiento, por lo que se ve obligado a la búsqueda de estas opciones.</a:t>
            </a:r>
            <a:endParaRPr lang="es-GT" sz="3200" dirty="0"/>
          </a:p>
          <a:p>
            <a:pPr algn="just">
              <a:buFont typeface="Wingdings 3" pitchFamily="18" charset="2"/>
              <a:buNone/>
            </a:pPr>
            <a:endParaRPr lang="es-ES_tradnl"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5" y="1428750"/>
            <a:ext cx="8229600" cy="4525963"/>
          </a:xfrm>
        </p:spPr>
        <p:txBody>
          <a:bodyPr/>
          <a:lstStyle/>
          <a:p>
            <a:pPr algn="just">
              <a:buNone/>
            </a:pPr>
            <a:r>
              <a:rPr lang="es-ES_tradnl" dirty="0"/>
              <a:t> </a:t>
            </a:r>
            <a:r>
              <a:rPr lang="es-ES_tradnl" dirty="0" smtClean="0"/>
              <a:t> </a:t>
            </a:r>
            <a:r>
              <a:rPr lang="es-ES" sz="3600" dirty="0"/>
              <a:t>La opción debe ser evaluada desde dos puntos de vistas, tomando en consideración los aspectos cualitativos y cuantitativos, y no solo invertir o gastar por la necesidad de tener que hacerlo.</a:t>
            </a:r>
            <a:endParaRPr lang="es-GT" sz="3600" dirty="0"/>
          </a:p>
          <a:p>
            <a:pPr algn="just">
              <a:buNone/>
            </a:pPr>
            <a:endParaRPr lang="es-ES_tradnl" sz="3200" dirty="0" smtClean="0"/>
          </a:p>
        </p:txBody>
      </p:sp>
    </p:spTree>
    <p:extLst>
      <p:ext uri="{BB962C8B-B14F-4D97-AF65-F5344CB8AC3E}">
        <p14:creationId xmlns:p14="http://schemas.microsoft.com/office/powerpoint/2010/main" val="3265925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4" y="620688"/>
            <a:ext cx="8535863" cy="5334025"/>
          </a:xfrm>
        </p:spPr>
        <p:txBody>
          <a:bodyPr/>
          <a:lstStyle/>
          <a:p>
            <a:pPr marL="109537" indent="0" algn="ctr">
              <a:buNone/>
            </a:pPr>
            <a:r>
              <a:rPr lang="es-ES" sz="3200" b="1" dirty="0" smtClean="0"/>
              <a:t>ARRENDAMIENTO</a:t>
            </a:r>
            <a:endParaRPr lang="es-GT" sz="3200" dirty="0"/>
          </a:p>
          <a:p>
            <a:pPr algn="just"/>
            <a:r>
              <a:rPr lang="es-ES" sz="3200" dirty="0" smtClean="0"/>
              <a:t>Contrato </a:t>
            </a:r>
            <a:r>
              <a:rPr lang="es-ES" sz="3200" dirty="0"/>
              <a:t>en que el propietario de un bien </a:t>
            </a:r>
            <a:r>
              <a:rPr lang="es-ES" sz="3200" b="1" dirty="0" smtClean="0"/>
              <a:t>ARRENDADOR</a:t>
            </a:r>
            <a:r>
              <a:rPr lang="es-ES" sz="3200" dirty="0"/>
              <a:t>, le permite a otra persona que utilice el </a:t>
            </a:r>
            <a:r>
              <a:rPr lang="es-ES" sz="3200" dirty="0" smtClean="0"/>
              <a:t>mismo </a:t>
            </a:r>
            <a:r>
              <a:rPr lang="es-ES" sz="3200" b="1" dirty="0"/>
              <a:t>ARRENDATARIO</a:t>
            </a:r>
            <a:r>
              <a:rPr lang="es-ES" sz="3200" dirty="0"/>
              <a:t>, por un tiempo definido </a:t>
            </a:r>
            <a:r>
              <a:rPr lang="es-ES" sz="3200" b="1" dirty="0" smtClean="0"/>
              <a:t>PLAZO</a:t>
            </a:r>
            <a:r>
              <a:rPr lang="es-ES" sz="3200" dirty="0"/>
              <a:t>, mediante pagos mensuales y consecutivos </a:t>
            </a:r>
            <a:r>
              <a:rPr lang="es-ES" sz="3200" b="1" dirty="0" smtClean="0"/>
              <a:t>RENTAS</a:t>
            </a:r>
            <a:r>
              <a:rPr lang="es-ES" sz="3200" dirty="0"/>
              <a:t>, con la alternativa que al finalizar el </a:t>
            </a:r>
            <a:r>
              <a:rPr lang="es-ES" sz="3200" dirty="0" smtClean="0"/>
              <a:t>plazo, </a:t>
            </a:r>
            <a:r>
              <a:rPr lang="es-ES" sz="3200" dirty="0"/>
              <a:t>el bien  se traslade de propiedad al beneficiario mediante un pago </a:t>
            </a:r>
            <a:r>
              <a:rPr lang="es-ES" sz="3200" dirty="0" smtClean="0"/>
              <a:t>adicional </a:t>
            </a:r>
            <a:r>
              <a:rPr lang="es-ES" sz="3200" b="1" dirty="0" smtClean="0"/>
              <a:t>OPCIÓN </a:t>
            </a:r>
            <a:r>
              <a:rPr lang="es-ES" sz="3200" b="1" dirty="0"/>
              <a:t>DE COMPRA.</a:t>
            </a:r>
            <a:endParaRPr lang="es-GT" sz="3200" dirty="0"/>
          </a:p>
          <a:p>
            <a:pPr algn="just">
              <a:buNone/>
            </a:pPr>
            <a:endParaRPr lang="es-ES_tradnl" sz="3200" dirty="0" smtClean="0"/>
          </a:p>
        </p:txBody>
      </p:sp>
    </p:spTree>
    <p:extLst>
      <p:ext uri="{BB962C8B-B14F-4D97-AF65-F5344CB8AC3E}">
        <p14:creationId xmlns:p14="http://schemas.microsoft.com/office/powerpoint/2010/main" val="1892981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4" y="620688"/>
            <a:ext cx="8535863" cy="5334025"/>
          </a:xfrm>
        </p:spPr>
        <p:txBody>
          <a:bodyPr/>
          <a:lstStyle/>
          <a:p>
            <a:pPr algn="ctr">
              <a:buNone/>
            </a:pPr>
            <a:r>
              <a:rPr lang="es-ES" sz="3200" b="1" dirty="0"/>
              <a:t>TIPOS DE ARRENDAMIENTOS</a:t>
            </a:r>
            <a:endParaRPr lang="es-GT" sz="3200" b="1" dirty="0"/>
          </a:p>
          <a:p>
            <a:pPr algn="just">
              <a:buNone/>
            </a:pPr>
            <a:r>
              <a:rPr lang="es-ES" sz="3200" b="1" dirty="0" smtClean="0"/>
              <a:t>-CON </a:t>
            </a:r>
            <a:r>
              <a:rPr lang="es-ES" sz="3200" b="1" dirty="0"/>
              <a:t>OPCION A </a:t>
            </a:r>
            <a:r>
              <a:rPr lang="es-ES" sz="3200" b="1" dirty="0" smtClean="0"/>
              <a:t>COMPRA</a:t>
            </a:r>
          </a:p>
          <a:p>
            <a:pPr algn="just">
              <a:buNone/>
            </a:pPr>
            <a:r>
              <a:rPr lang="es-ES" sz="3200" b="1" dirty="0" smtClean="0"/>
              <a:t>-</a:t>
            </a:r>
            <a:r>
              <a:rPr lang="es-ES" sz="3200" b="1" dirty="0"/>
              <a:t>CON </a:t>
            </a:r>
            <a:r>
              <a:rPr lang="es-ES" sz="3200" b="1" dirty="0" smtClean="0"/>
              <a:t>OPCIÓN </a:t>
            </a:r>
            <a:r>
              <a:rPr lang="es-ES" sz="3200" b="1" dirty="0"/>
              <a:t>DE DARLOS POR </a:t>
            </a:r>
            <a:r>
              <a:rPr lang="es-ES" sz="3200" b="1" dirty="0" smtClean="0"/>
              <a:t>TERMINADO</a:t>
            </a:r>
          </a:p>
          <a:p>
            <a:pPr algn="just">
              <a:buNone/>
            </a:pPr>
            <a:r>
              <a:rPr lang="es-ES" sz="3200" b="1" dirty="0" smtClean="0"/>
              <a:t>-</a:t>
            </a:r>
            <a:r>
              <a:rPr lang="es-ES" sz="3200" b="1" dirty="0"/>
              <a:t>CON </a:t>
            </a:r>
            <a:r>
              <a:rPr lang="es-ES" sz="3200" b="1" dirty="0" smtClean="0"/>
              <a:t>MANTENIMIENTO</a:t>
            </a:r>
          </a:p>
          <a:p>
            <a:pPr algn="just">
              <a:buNone/>
            </a:pPr>
            <a:r>
              <a:rPr lang="es-ES" sz="3200" b="1" dirty="0" smtClean="0"/>
              <a:t>-</a:t>
            </a:r>
            <a:r>
              <a:rPr lang="es-ES" sz="3200" b="1" dirty="0"/>
              <a:t>OPERACIONAL</a:t>
            </a:r>
            <a:endParaRPr lang="es-ES" sz="3200" b="1" dirty="0" smtClean="0"/>
          </a:p>
          <a:p>
            <a:pPr algn="just">
              <a:buNone/>
            </a:pPr>
            <a:endParaRPr lang="es-ES_tradnl" sz="3200" dirty="0" smtClean="0"/>
          </a:p>
        </p:txBody>
      </p:sp>
    </p:spTree>
    <p:extLst>
      <p:ext uri="{BB962C8B-B14F-4D97-AF65-F5344CB8AC3E}">
        <p14:creationId xmlns:p14="http://schemas.microsoft.com/office/powerpoint/2010/main" val="502996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4" y="620688"/>
            <a:ext cx="8535863" cy="5334025"/>
          </a:xfrm>
        </p:spPr>
        <p:txBody>
          <a:bodyPr/>
          <a:lstStyle/>
          <a:p>
            <a:pPr algn="ctr">
              <a:buNone/>
            </a:pPr>
            <a:r>
              <a:rPr lang="es-ES" sz="3200" b="1" dirty="0" smtClean="0"/>
              <a:t>VENTAJAS</a:t>
            </a:r>
          </a:p>
          <a:p>
            <a:pPr>
              <a:buNone/>
            </a:pPr>
            <a:r>
              <a:rPr lang="es-ES" sz="2400" dirty="0" smtClean="0"/>
              <a:t>Agilidad</a:t>
            </a:r>
          </a:p>
          <a:p>
            <a:pPr>
              <a:buNone/>
            </a:pPr>
            <a:r>
              <a:rPr lang="es-ES" sz="2400" dirty="0"/>
              <a:t>Facilidad de </a:t>
            </a:r>
            <a:r>
              <a:rPr lang="es-ES" sz="2400" dirty="0" smtClean="0"/>
              <a:t>Costeo</a:t>
            </a:r>
          </a:p>
          <a:p>
            <a:pPr>
              <a:buNone/>
            </a:pPr>
            <a:r>
              <a:rPr lang="es-ES" sz="2400" dirty="0"/>
              <a:t>Retiene el Capital de </a:t>
            </a:r>
            <a:r>
              <a:rPr lang="es-ES" sz="2400" dirty="0" smtClean="0"/>
              <a:t>Trabajo</a:t>
            </a:r>
          </a:p>
          <a:p>
            <a:pPr>
              <a:buNone/>
            </a:pPr>
            <a:r>
              <a:rPr lang="es-ES" sz="2400" dirty="0"/>
              <a:t>Elimina la necesidad de deshacerse </a:t>
            </a:r>
            <a:r>
              <a:rPr lang="es-ES" sz="2400" dirty="0" smtClean="0"/>
              <a:t>del equipo</a:t>
            </a:r>
          </a:p>
          <a:p>
            <a:pPr>
              <a:buNone/>
            </a:pPr>
            <a:r>
              <a:rPr lang="es-ES" sz="2400" dirty="0"/>
              <a:t>Sé Conserva el Crédito </a:t>
            </a:r>
            <a:r>
              <a:rPr lang="es-ES" sz="2400" dirty="0" smtClean="0"/>
              <a:t>Bancario</a:t>
            </a:r>
          </a:p>
          <a:p>
            <a:pPr>
              <a:buNone/>
            </a:pPr>
            <a:r>
              <a:rPr lang="es-ES" sz="2400" dirty="0"/>
              <a:t>No Acrecienta el </a:t>
            </a:r>
            <a:r>
              <a:rPr lang="es-ES" sz="2400" dirty="0" smtClean="0"/>
              <a:t>Capital</a:t>
            </a:r>
          </a:p>
          <a:p>
            <a:pPr>
              <a:buNone/>
            </a:pPr>
            <a:r>
              <a:rPr lang="es-ES" sz="2400" dirty="0"/>
              <a:t>Beneficio </a:t>
            </a:r>
            <a:r>
              <a:rPr lang="es-ES" sz="2400" dirty="0" smtClean="0"/>
              <a:t>Fiscal</a:t>
            </a:r>
          </a:p>
          <a:p>
            <a:pPr>
              <a:buNone/>
            </a:pPr>
            <a:r>
              <a:rPr lang="es-ES" sz="2400" dirty="0"/>
              <a:t>Depreciación </a:t>
            </a:r>
            <a:r>
              <a:rPr lang="es-ES" sz="2400" dirty="0" smtClean="0"/>
              <a:t>Acelerada</a:t>
            </a:r>
          </a:p>
          <a:p>
            <a:pPr>
              <a:buNone/>
            </a:pPr>
            <a:r>
              <a:rPr lang="es-ES" sz="2400" dirty="0"/>
              <a:t>Optimización en el uso de la </a:t>
            </a:r>
            <a:r>
              <a:rPr lang="es-ES" sz="2400" dirty="0" smtClean="0"/>
              <a:t>garantía</a:t>
            </a:r>
          </a:p>
          <a:p>
            <a:pPr>
              <a:buNone/>
            </a:pPr>
            <a:r>
              <a:rPr lang="es-ES" sz="2400" dirty="0"/>
              <a:t>Aumenta la capacidad de endeudamiento de la </a:t>
            </a:r>
            <a:r>
              <a:rPr lang="es-ES" sz="2400" dirty="0" smtClean="0"/>
              <a:t>empresa</a:t>
            </a:r>
          </a:p>
          <a:p>
            <a:pPr>
              <a:buNone/>
            </a:pPr>
            <a:r>
              <a:rPr lang="es-ES" sz="2400" dirty="0"/>
              <a:t>Mejora sus indicadores Financieros</a:t>
            </a:r>
            <a:endParaRPr lang="es-ES_tradnl" sz="2400" dirty="0" smtClean="0"/>
          </a:p>
        </p:txBody>
      </p:sp>
    </p:spTree>
    <p:extLst>
      <p:ext uri="{BB962C8B-B14F-4D97-AF65-F5344CB8AC3E}">
        <p14:creationId xmlns:p14="http://schemas.microsoft.com/office/powerpoint/2010/main" val="115232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4" y="620688"/>
            <a:ext cx="8535863" cy="5334025"/>
          </a:xfrm>
        </p:spPr>
        <p:txBody>
          <a:bodyPr/>
          <a:lstStyle/>
          <a:p>
            <a:pPr algn="ctr">
              <a:buNone/>
            </a:pPr>
            <a:r>
              <a:rPr lang="es-ES" sz="3200" b="1" dirty="0" smtClean="0"/>
              <a:t>DESVENTAJAS</a:t>
            </a:r>
          </a:p>
          <a:p>
            <a:pPr>
              <a:buNone/>
            </a:pPr>
            <a:r>
              <a:rPr lang="es-ES" sz="3200" dirty="0"/>
              <a:t>Necesidades de tener </a:t>
            </a:r>
            <a:r>
              <a:rPr lang="es-ES" sz="3200" dirty="0" smtClean="0"/>
              <a:t>utilidades</a:t>
            </a:r>
          </a:p>
          <a:p>
            <a:pPr>
              <a:buNone/>
            </a:pPr>
            <a:r>
              <a:rPr lang="es-ES" sz="3200" dirty="0"/>
              <a:t>Su alto costo de </a:t>
            </a:r>
            <a:r>
              <a:rPr lang="es-ES" sz="3200" dirty="0" smtClean="0"/>
              <a:t>operación</a:t>
            </a:r>
          </a:p>
          <a:p>
            <a:pPr>
              <a:buNone/>
            </a:pPr>
            <a:r>
              <a:rPr lang="es-ES" sz="3200" dirty="0"/>
              <a:t>Costo de Mantenimiento es </a:t>
            </a:r>
            <a:r>
              <a:rPr lang="es-ES" sz="3200" dirty="0" smtClean="0"/>
              <a:t>directo</a:t>
            </a:r>
          </a:p>
          <a:p>
            <a:pPr>
              <a:buNone/>
            </a:pPr>
            <a:r>
              <a:rPr lang="es-ES" sz="3200" dirty="0"/>
              <a:t>No Acrecienta el valor de rendimiento del </a:t>
            </a:r>
            <a:r>
              <a:rPr lang="es-ES" sz="3200" dirty="0" smtClean="0"/>
              <a:t>Capital</a:t>
            </a:r>
          </a:p>
          <a:p>
            <a:pPr>
              <a:buNone/>
            </a:pPr>
            <a:r>
              <a:rPr lang="es-ES" sz="3200" dirty="0"/>
              <a:t>Aumenta el </a:t>
            </a:r>
            <a:r>
              <a:rPr lang="es-ES" sz="3200" dirty="0" smtClean="0"/>
              <a:t>Pasivo</a:t>
            </a:r>
          </a:p>
          <a:p>
            <a:pPr>
              <a:buNone/>
            </a:pPr>
            <a:r>
              <a:rPr lang="es-ES" sz="3200" dirty="0"/>
              <a:t>Necesidad de Liquidez</a:t>
            </a:r>
            <a:endParaRPr lang="es-ES" sz="3200" dirty="0" smtClean="0"/>
          </a:p>
          <a:p>
            <a:pPr>
              <a:buNone/>
            </a:pPr>
            <a:endParaRPr lang="es-ES" sz="3200" b="1" dirty="0" smtClean="0"/>
          </a:p>
          <a:p>
            <a:pPr algn="just">
              <a:buNone/>
            </a:pPr>
            <a:endParaRPr lang="es-ES_tradnl" sz="3200" dirty="0" smtClean="0"/>
          </a:p>
        </p:txBody>
      </p:sp>
    </p:spTree>
    <p:extLst>
      <p:ext uri="{BB962C8B-B14F-4D97-AF65-F5344CB8AC3E}">
        <p14:creationId xmlns:p14="http://schemas.microsoft.com/office/powerpoint/2010/main" val="115232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4" y="620688"/>
            <a:ext cx="8535863" cy="5334025"/>
          </a:xfrm>
        </p:spPr>
        <p:txBody>
          <a:bodyPr/>
          <a:lstStyle/>
          <a:p>
            <a:pPr>
              <a:buNone/>
            </a:pPr>
            <a:endParaRPr lang="es-ES" sz="3200" b="1" dirty="0" smtClean="0"/>
          </a:p>
          <a:p>
            <a:pPr algn="just">
              <a:buNone/>
            </a:pPr>
            <a:endParaRPr lang="es-ES_tradnl" sz="3200" dirty="0" smtClean="0"/>
          </a:p>
        </p:txBody>
      </p:sp>
      <p:graphicFrame>
        <p:nvGraphicFramePr>
          <p:cNvPr id="2" name="1 Tabla"/>
          <p:cNvGraphicFramePr>
            <a:graphicFrameLocks noGrp="1"/>
          </p:cNvGraphicFramePr>
          <p:nvPr>
            <p:extLst>
              <p:ext uri="{D42A27DB-BD31-4B8C-83A1-F6EECF244321}">
                <p14:modId xmlns:p14="http://schemas.microsoft.com/office/powerpoint/2010/main" val="2700737016"/>
              </p:ext>
            </p:extLst>
          </p:nvPr>
        </p:nvGraphicFramePr>
        <p:xfrm>
          <a:off x="611558" y="332656"/>
          <a:ext cx="7848873" cy="6264695"/>
        </p:xfrm>
        <a:graphic>
          <a:graphicData uri="http://schemas.openxmlformats.org/drawingml/2006/table">
            <a:tbl>
              <a:tblPr>
                <a:tableStyleId>{5C22544A-7EE6-4342-B048-85BDC9FD1C3A}</a:tableStyleId>
              </a:tblPr>
              <a:tblGrid>
                <a:gridCol w="2615988"/>
                <a:gridCol w="2615988"/>
                <a:gridCol w="2616897"/>
              </a:tblGrid>
              <a:tr h="230819">
                <a:tc>
                  <a:txBody>
                    <a:bodyPr/>
                    <a:lstStyle/>
                    <a:p>
                      <a:pPr algn="ctr">
                        <a:spcAft>
                          <a:spcPts val="0"/>
                        </a:spcAft>
                      </a:pPr>
                      <a:r>
                        <a:rPr lang="es-ES" sz="900">
                          <a:effectLst/>
                        </a:rPr>
                        <a:t>CARACTERÍSTICAS</a:t>
                      </a:r>
                      <a:endParaRPr lang="es-GT" sz="900" b="1">
                        <a:effectLst/>
                        <a:latin typeface="Times New Roman"/>
                      </a:endParaRPr>
                    </a:p>
                  </a:txBody>
                  <a:tcPr marL="39288" marR="39288" marT="0" marB="0"/>
                </a:tc>
                <a:tc>
                  <a:txBody>
                    <a:bodyPr/>
                    <a:lstStyle/>
                    <a:p>
                      <a:pPr algn="ctr">
                        <a:spcAft>
                          <a:spcPts val="0"/>
                        </a:spcAft>
                      </a:pPr>
                      <a:r>
                        <a:rPr lang="es-ES" sz="1100">
                          <a:effectLst/>
                        </a:rPr>
                        <a:t>A. OPERATIVO</a:t>
                      </a:r>
                      <a:endParaRPr lang="es-GT" sz="1100">
                        <a:effectLst/>
                        <a:latin typeface="Times New Roman"/>
                        <a:ea typeface="Times New Roman"/>
                      </a:endParaRPr>
                    </a:p>
                  </a:txBody>
                  <a:tcPr marL="39288" marR="39288" marT="0" marB="0"/>
                </a:tc>
                <a:tc>
                  <a:txBody>
                    <a:bodyPr/>
                    <a:lstStyle/>
                    <a:p>
                      <a:pPr algn="ctr">
                        <a:spcAft>
                          <a:spcPts val="0"/>
                        </a:spcAft>
                      </a:pPr>
                      <a:r>
                        <a:rPr lang="es-ES" sz="1100">
                          <a:effectLst/>
                        </a:rPr>
                        <a:t>A. FINANCIERO.</a:t>
                      </a:r>
                      <a:endParaRPr lang="es-GT" sz="1100">
                        <a:effectLst/>
                        <a:latin typeface="Times New Roman"/>
                        <a:ea typeface="Times New Roman"/>
                      </a:endParaRPr>
                    </a:p>
                  </a:txBody>
                  <a:tcPr marL="39288" marR="39288" marT="0" marB="0"/>
                </a:tc>
              </a:tr>
              <a:tr h="230819">
                <a:tc>
                  <a:txBody>
                    <a:bodyPr/>
                    <a:lstStyle/>
                    <a:p>
                      <a:pPr algn="just">
                        <a:spcAft>
                          <a:spcPts val="0"/>
                        </a:spcAft>
                      </a:pPr>
                      <a:r>
                        <a:rPr lang="es-ES" sz="900">
                          <a:effectLst/>
                        </a:rPr>
                        <a:t>Plazo</a:t>
                      </a:r>
                      <a:endParaRPr lang="es-GT" sz="900" b="1">
                        <a:effectLst/>
                        <a:latin typeface="Times New Roman"/>
                      </a:endParaRPr>
                    </a:p>
                  </a:txBody>
                  <a:tcPr marL="39288" marR="39288" marT="0" marB="0"/>
                </a:tc>
                <a:tc>
                  <a:txBody>
                    <a:bodyPr/>
                    <a:lstStyle/>
                    <a:p>
                      <a:pPr algn="just">
                        <a:spcAft>
                          <a:spcPts val="0"/>
                        </a:spcAft>
                      </a:pPr>
                      <a:r>
                        <a:rPr lang="es-ES" sz="1100">
                          <a:effectLst/>
                        </a:rPr>
                        <a:t>Indefinido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Máximo  5 años</a:t>
                      </a:r>
                      <a:endParaRPr lang="es-GT" sz="1100">
                        <a:effectLst/>
                        <a:latin typeface="Times New Roman"/>
                        <a:ea typeface="Times New Roman"/>
                      </a:endParaRPr>
                    </a:p>
                  </a:txBody>
                  <a:tcPr marL="39288" marR="39288" marT="0" marB="0"/>
                </a:tc>
              </a:tr>
              <a:tr h="890237">
                <a:tc>
                  <a:txBody>
                    <a:bodyPr/>
                    <a:lstStyle/>
                    <a:p>
                      <a:pPr algn="just">
                        <a:spcAft>
                          <a:spcPts val="0"/>
                        </a:spcAft>
                      </a:pPr>
                      <a:r>
                        <a:rPr lang="es-ES" sz="900">
                          <a:effectLst/>
                        </a:rPr>
                        <a:t>Registro</a:t>
                      </a:r>
                      <a:endParaRPr lang="es-GT" sz="900" b="1">
                        <a:effectLst/>
                        <a:latin typeface="Times New Roman"/>
                      </a:endParaRPr>
                    </a:p>
                  </a:txBody>
                  <a:tcPr marL="39288" marR="39288" marT="0" marB="0"/>
                </a:tc>
                <a:tc>
                  <a:txBody>
                    <a:bodyPr/>
                    <a:lstStyle/>
                    <a:p>
                      <a:pPr algn="just">
                        <a:spcAft>
                          <a:spcPts val="0"/>
                        </a:spcAft>
                      </a:pPr>
                      <a:r>
                        <a:rPr lang="es-ES" sz="1100">
                          <a:effectLst/>
                        </a:rPr>
                        <a:t>Cuando se pagan las rentas</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Se Registra el Valor del Contrato, al momento en que se suscribe el mismo.</a:t>
                      </a:r>
                      <a:endParaRPr lang="es-GT" sz="1100">
                        <a:effectLst/>
                        <a:latin typeface="Times New Roman"/>
                        <a:ea typeface="Times New Roman"/>
                      </a:endParaRPr>
                    </a:p>
                  </a:txBody>
                  <a:tcPr marL="39288" marR="39288" marT="0" marB="0"/>
                </a:tc>
              </a:tr>
              <a:tr h="461637">
                <a:tc>
                  <a:txBody>
                    <a:bodyPr/>
                    <a:lstStyle/>
                    <a:p>
                      <a:pPr algn="just">
                        <a:spcAft>
                          <a:spcPts val="0"/>
                        </a:spcAft>
                      </a:pPr>
                      <a:r>
                        <a:rPr lang="es-ES" sz="1100">
                          <a:effectLst/>
                        </a:rPr>
                        <a:t>Tratamiento de las</a:t>
                      </a:r>
                      <a:endParaRPr lang="es-GT" sz="1100">
                        <a:effectLst/>
                      </a:endParaRPr>
                    </a:p>
                    <a:p>
                      <a:pPr algn="just">
                        <a:spcAft>
                          <a:spcPts val="0"/>
                        </a:spcAft>
                      </a:pPr>
                      <a:r>
                        <a:rPr lang="es-ES" sz="1100">
                          <a:effectLst/>
                        </a:rPr>
                        <a:t> Utilidades.</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Se registra como gastos de operación.</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Cada pago representa un abono a un pasivo.</a:t>
                      </a:r>
                      <a:endParaRPr lang="es-GT" sz="1100">
                        <a:effectLst/>
                        <a:latin typeface="Times New Roman"/>
                        <a:ea typeface="Times New Roman"/>
                      </a:endParaRPr>
                    </a:p>
                  </a:txBody>
                  <a:tcPr marL="39288" marR="39288" marT="0" marB="0"/>
                </a:tc>
              </a:tr>
              <a:tr h="890237">
                <a:tc>
                  <a:txBody>
                    <a:bodyPr/>
                    <a:lstStyle/>
                    <a:p>
                      <a:pPr algn="just">
                        <a:spcAft>
                          <a:spcPts val="0"/>
                        </a:spcAft>
                      </a:pPr>
                      <a:r>
                        <a:rPr lang="es-ES" sz="1100">
                          <a:effectLst/>
                        </a:rPr>
                        <a:t>Valor Residual del bien arrendado.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El Arrendatario no tiene derechos sobre la propiedad del bien</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El contrato suscrito da derecho al arrendatario a adquirir el bien al ejercer la opción de compra.</a:t>
                      </a:r>
                      <a:endParaRPr lang="es-GT" sz="1100">
                        <a:effectLst/>
                        <a:latin typeface="Times New Roman"/>
                        <a:ea typeface="Times New Roman"/>
                      </a:endParaRPr>
                    </a:p>
                  </a:txBody>
                  <a:tcPr marL="39288" marR="39288" marT="0" marB="0"/>
                </a:tc>
              </a:tr>
              <a:tr h="1335355">
                <a:tc>
                  <a:txBody>
                    <a:bodyPr/>
                    <a:lstStyle/>
                    <a:p>
                      <a:pPr algn="just">
                        <a:spcAft>
                          <a:spcPts val="0"/>
                        </a:spcAft>
                      </a:pPr>
                      <a:r>
                        <a:rPr lang="es-ES" sz="1100">
                          <a:effectLst/>
                        </a:rPr>
                        <a:t>Capitalización del bien arrendado.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Contrato de tipo operativo no concede derechos para que el arrendatario lo capitalice.</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Debe de capitalizarse dentro de los registros del arrendatario pero a la vez debe crearse la obligación de dicho contrato general.</a:t>
                      </a:r>
                      <a:endParaRPr lang="es-GT" sz="1100">
                        <a:effectLst/>
                        <a:latin typeface="Times New Roman"/>
                        <a:ea typeface="Times New Roman"/>
                      </a:endParaRPr>
                    </a:p>
                  </a:txBody>
                  <a:tcPr marL="39288" marR="39288" marT="0" marB="0"/>
                </a:tc>
              </a:tr>
              <a:tr h="890237">
                <a:tc>
                  <a:txBody>
                    <a:bodyPr/>
                    <a:lstStyle/>
                    <a:p>
                      <a:pPr algn="just">
                        <a:spcAft>
                          <a:spcPts val="0"/>
                        </a:spcAft>
                      </a:pPr>
                      <a:r>
                        <a:rPr lang="es-ES" sz="1100">
                          <a:effectLst/>
                        </a:rPr>
                        <a:t>Carácter general del arrendamiento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Simple pago por la obtención de un servicio.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Es un medio de financiamiento en la adquisición de activos fijos.</a:t>
                      </a:r>
                      <a:endParaRPr lang="es-GT" sz="1100">
                        <a:effectLst/>
                        <a:latin typeface="Times New Roman"/>
                        <a:ea typeface="Times New Roman"/>
                      </a:endParaRPr>
                    </a:p>
                  </a:txBody>
                  <a:tcPr marL="39288" marR="39288" marT="0" marB="0"/>
                </a:tc>
              </a:tr>
              <a:tr h="667677">
                <a:tc>
                  <a:txBody>
                    <a:bodyPr/>
                    <a:lstStyle/>
                    <a:p>
                      <a:pPr algn="just">
                        <a:spcAft>
                          <a:spcPts val="0"/>
                        </a:spcAft>
                      </a:pPr>
                      <a:r>
                        <a:rPr lang="es-ES" sz="1100">
                          <a:effectLst/>
                        </a:rPr>
                        <a:t>Terminación del plazo del  Arrendamiento.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Se puede terminar en cualquier momento de mutuo acuerdo.</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Debe de respetarse el plazo del contrato.</a:t>
                      </a:r>
                      <a:endParaRPr lang="es-GT" sz="1100">
                        <a:effectLst/>
                        <a:latin typeface="Times New Roman"/>
                        <a:ea typeface="Times New Roman"/>
                      </a:endParaRPr>
                    </a:p>
                  </a:txBody>
                  <a:tcPr marL="39288" marR="39288" marT="0" marB="0"/>
                </a:tc>
              </a:tr>
              <a:tr h="667677">
                <a:tc>
                  <a:txBody>
                    <a:bodyPr/>
                    <a:lstStyle/>
                    <a:p>
                      <a:pPr algn="just">
                        <a:spcAft>
                          <a:spcPts val="0"/>
                        </a:spcAft>
                      </a:pPr>
                      <a:r>
                        <a:rPr lang="es-ES" sz="1100">
                          <a:effectLst/>
                        </a:rPr>
                        <a:t>De la vida útil del bien.</a:t>
                      </a:r>
                      <a:endParaRPr lang="es-GT" sz="1100">
                        <a:effectLst/>
                        <a:latin typeface="Times New Roman"/>
                        <a:ea typeface="Times New Roman"/>
                      </a:endParaRPr>
                    </a:p>
                  </a:txBody>
                  <a:tcPr marL="39288" marR="39288" marT="0" marB="0"/>
                </a:tc>
                <a:tc>
                  <a:txBody>
                    <a:bodyPr/>
                    <a:lstStyle/>
                    <a:p>
                      <a:pPr algn="just">
                        <a:spcAft>
                          <a:spcPts val="0"/>
                        </a:spcAft>
                      </a:pPr>
                      <a:r>
                        <a:rPr lang="es-ES" sz="1100">
                          <a:effectLst/>
                        </a:rPr>
                        <a:t>La vida útil es mayor al plazo del arrendamiento.</a:t>
                      </a:r>
                      <a:endParaRPr lang="es-GT" sz="1100">
                        <a:effectLst/>
                        <a:latin typeface="Times New Roman"/>
                        <a:ea typeface="Times New Roman"/>
                      </a:endParaRPr>
                    </a:p>
                  </a:txBody>
                  <a:tcPr marL="39288" marR="39288" marT="0" marB="0"/>
                </a:tc>
                <a:tc>
                  <a:txBody>
                    <a:bodyPr/>
                    <a:lstStyle/>
                    <a:p>
                      <a:pPr algn="just">
                        <a:spcAft>
                          <a:spcPts val="0"/>
                        </a:spcAft>
                      </a:pPr>
                      <a:r>
                        <a:rPr lang="es-ES" sz="1100" dirty="0">
                          <a:effectLst/>
                        </a:rPr>
                        <a:t>Debe ser por lo menos del 75% del plazo del arrendamiento.</a:t>
                      </a:r>
                      <a:endParaRPr lang="es-GT" sz="1100" dirty="0">
                        <a:effectLst/>
                        <a:latin typeface="Times New Roman"/>
                        <a:ea typeface="Times New Roman"/>
                      </a:endParaRPr>
                    </a:p>
                  </a:txBody>
                  <a:tcPr marL="39288" marR="39288" marT="0" marB="0"/>
                </a:tc>
              </a:tr>
            </a:tbl>
          </a:graphicData>
        </a:graphic>
      </p:graphicFrame>
    </p:spTree>
    <p:extLst>
      <p:ext uri="{BB962C8B-B14F-4D97-AF65-F5344CB8AC3E}">
        <p14:creationId xmlns:p14="http://schemas.microsoft.com/office/powerpoint/2010/main" val="2129384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28624" y="620688"/>
            <a:ext cx="8535863" cy="5334025"/>
          </a:xfrm>
        </p:spPr>
        <p:txBody>
          <a:bodyPr/>
          <a:lstStyle/>
          <a:p>
            <a:pPr algn="ctr">
              <a:buNone/>
            </a:pPr>
            <a:r>
              <a:rPr lang="es-ES" sz="3200" dirty="0"/>
              <a:t>Los factores que es preciso tomar en consideración al elegir  el método de financiamiento </a:t>
            </a:r>
            <a:r>
              <a:rPr lang="es-ES" sz="3200" dirty="0" smtClean="0"/>
              <a:t>son</a:t>
            </a:r>
          </a:p>
          <a:p>
            <a:pPr algn="ctr">
              <a:buNone/>
            </a:pPr>
            <a:endParaRPr lang="es-ES" sz="3200" b="1" dirty="0"/>
          </a:p>
          <a:p>
            <a:pPr>
              <a:buNone/>
            </a:pPr>
            <a:r>
              <a:rPr lang="es-ES" sz="3200" b="1" dirty="0"/>
              <a:t>FACTORES </a:t>
            </a:r>
            <a:r>
              <a:rPr lang="es-ES" sz="3200" b="1" dirty="0" smtClean="0"/>
              <a:t>FINANCIEROS</a:t>
            </a:r>
          </a:p>
          <a:p>
            <a:pPr>
              <a:buNone/>
            </a:pPr>
            <a:endParaRPr lang="es-ES" sz="3200" b="1" dirty="0" smtClean="0"/>
          </a:p>
          <a:p>
            <a:pPr>
              <a:buNone/>
            </a:pPr>
            <a:r>
              <a:rPr lang="es-ES" sz="3200" b="1" dirty="0"/>
              <a:t>FACTORES TRIBUTARIOS</a:t>
            </a:r>
            <a:endParaRPr lang="es-ES" sz="3200" b="1" dirty="0" smtClean="0"/>
          </a:p>
          <a:p>
            <a:pPr algn="just">
              <a:buNone/>
            </a:pPr>
            <a:endParaRPr lang="es-ES_tradnl" sz="3200" dirty="0" smtClean="0"/>
          </a:p>
        </p:txBody>
      </p:sp>
    </p:spTree>
    <p:extLst>
      <p:ext uri="{BB962C8B-B14F-4D97-AF65-F5344CB8AC3E}">
        <p14:creationId xmlns:p14="http://schemas.microsoft.com/office/powerpoint/2010/main" val="3537406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617</TotalTime>
  <Words>637</Words>
  <Application>Microsoft Office PowerPoint</Application>
  <PresentationFormat>Presentación en pantalla (4:3)</PresentationFormat>
  <Paragraphs>107</Paragraphs>
  <Slides>15</Slides>
  <Notes>15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Concurrencia</vt:lpstr>
      <vt:lpstr>Arrendamiento Vrs. Compra  CUÁL ES LA MEJOR OPCION ENTRE   COMPRAR,  PRESTAR O ALQUILAR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FINANZAS I</dc:title>
  <dc:creator>Angel Mansilla</dc:creator>
  <cp:lastModifiedBy>DELFIDO MORALES</cp:lastModifiedBy>
  <cp:revision>95</cp:revision>
  <dcterms:created xsi:type="dcterms:W3CDTF">2007-08-01T00:21:02Z</dcterms:created>
  <dcterms:modified xsi:type="dcterms:W3CDTF">2013-07-22T04:12:29Z</dcterms:modified>
</cp:coreProperties>
</file>