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6"/>
  </p:notesMasterIdLst>
  <p:sldIdLst>
    <p:sldId id="263" r:id="rId2"/>
    <p:sldId id="264" r:id="rId3"/>
    <p:sldId id="295" r:id="rId4"/>
    <p:sldId id="296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314" r:id="rId22"/>
    <p:sldId id="315" r:id="rId23"/>
    <p:sldId id="316" r:id="rId24"/>
    <p:sldId id="294" r:id="rId2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041D0C-ED04-4AAD-B26E-F43F7DA6719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44D1A64B-DB2D-4F2C-9EBD-A130A2544B9F}">
      <dgm:prSet phldrT="[Texto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MX" dirty="0"/>
        </a:p>
      </dgm:t>
    </dgm:pt>
    <dgm:pt modelId="{D7A04DDB-3276-4D81-99CB-E0B9CAE19759}" type="parTrans" cxnId="{E76BC0BB-D524-4338-B8B0-877117C5AC82}">
      <dgm:prSet/>
      <dgm:spPr/>
      <dgm:t>
        <a:bodyPr/>
        <a:lstStyle/>
        <a:p>
          <a:endParaRPr lang="es-MX"/>
        </a:p>
      </dgm:t>
    </dgm:pt>
    <dgm:pt modelId="{0D8218AD-098C-466C-A1D7-1230C6716D89}" type="sibTrans" cxnId="{E76BC0BB-D524-4338-B8B0-877117C5AC82}">
      <dgm:prSet/>
      <dgm:spPr/>
      <dgm:t>
        <a:bodyPr/>
        <a:lstStyle/>
        <a:p>
          <a:endParaRPr lang="es-MX"/>
        </a:p>
      </dgm:t>
    </dgm:pt>
    <dgm:pt modelId="{05B2F817-E20B-4419-880B-9C65CF546E55}">
      <dgm:prSet phldrT="[Texto]"/>
      <dgm:spPr/>
      <dgm:t>
        <a:bodyPr/>
        <a:lstStyle/>
        <a:p>
          <a:pPr algn="ctr"/>
          <a:r>
            <a:rPr lang="es-MX" dirty="0" smtClean="0"/>
            <a:t>!GRACIAS¡</a:t>
          </a:r>
          <a:endParaRPr lang="es-MX" dirty="0"/>
        </a:p>
      </dgm:t>
    </dgm:pt>
    <dgm:pt modelId="{11E36306-3AAC-4827-933E-ABCDB22F9B96}" type="parTrans" cxnId="{5A3E472F-4A5C-4825-8FC3-D4CE4269093B}">
      <dgm:prSet/>
      <dgm:spPr/>
      <dgm:t>
        <a:bodyPr/>
        <a:lstStyle/>
        <a:p>
          <a:endParaRPr lang="es-MX"/>
        </a:p>
      </dgm:t>
    </dgm:pt>
    <dgm:pt modelId="{37C9C39E-8A4B-49A6-99EE-44C9C9A6E537}" type="sibTrans" cxnId="{5A3E472F-4A5C-4825-8FC3-D4CE4269093B}">
      <dgm:prSet/>
      <dgm:spPr/>
      <dgm:t>
        <a:bodyPr/>
        <a:lstStyle/>
        <a:p>
          <a:endParaRPr lang="es-MX"/>
        </a:p>
      </dgm:t>
    </dgm:pt>
    <dgm:pt modelId="{72E53B1D-C942-4D6E-989E-A9EF9B248F7A}" type="pres">
      <dgm:prSet presAssocID="{A8041D0C-ED04-4AAD-B26E-F43F7DA6719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615F1335-6A6F-4952-8DE3-6CF49723745A}" type="pres">
      <dgm:prSet presAssocID="{44D1A64B-DB2D-4F2C-9EBD-A130A2544B9F}" presName="parentText" presStyleLbl="node1" presStyleIdx="0" presStyleCnt="2" custScaleY="201412" custLinFactNeighborX="-1172" custLinFactNeighborY="-6168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B6DB301-82F7-4BF9-BE37-4C8DB37D5E95}" type="pres">
      <dgm:prSet presAssocID="{0D8218AD-098C-466C-A1D7-1230C6716D89}" presName="spacer" presStyleCnt="0"/>
      <dgm:spPr/>
    </dgm:pt>
    <dgm:pt modelId="{9E287DAA-F27A-40EC-AB67-CF88A4C73C79}" type="pres">
      <dgm:prSet presAssocID="{05B2F817-E20B-4419-880B-9C65CF546E55}" presName="parentText" presStyleLbl="node1" presStyleIdx="1" presStyleCnt="2" custScaleY="124093" custLinFactNeighborY="-6844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E76BC0BB-D524-4338-B8B0-877117C5AC82}" srcId="{A8041D0C-ED04-4AAD-B26E-F43F7DA6719C}" destId="{44D1A64B-DB2D-4F2C-9EBD-A130A2544B9F}" srcOrd="0" destOrd="0" parTransId="{D7A04DDB-3276-4D81-99CB-E0B9CAE19759}" sibTransId="{0D8218AD-098C-466C-A1D7-1230C6716D89}"/>
    <dgm:cxn modelId="{9FF205CA-7BFD-45A9-A1C7-358216D9B3E0}" type="presOf" srcId="{44D1A64B-DB2D-4F2C-9EBD-A130A2544B9F}" destId="{615F1335-6A6F-4952-8DE3-6CF49723745A}" srcOrd="0" destOrd="0" presId="urn:microsoft.com/office/officeart/2005/8/layout/vList2"/>
    <dgm:cxn modelId="{32069FF5-2262-4840-8DA6-31DD686A500C}" type="presOf" srcId="{05B2F817-E20B-4419-880B-9C65CF546E55}" destId="{9E287DAA-F27A-40EC-AB67-CF88A4C73C79}" srcOrd="0" destOrd="0" presId="urn:microsoft.com/office/officeart/2005/8/layout/vList2"/>
    <dgm:cxn modelId="{27033451-5532-4D3C-B87F-AC7898D23FD6}" type="presOf" srcId="{A8041D0C-ED04-4AAD-B26E-F43F7DA6719C}" destId="{72E53B1D-C942-4D6E-989E-A9EF9B248F7A}" srcOrd="0" destOrd="0" presId="urn:microsoft.com/office/officeart/2005/8/layout/vList2"/>
    <dgm:cxn modelId="{5A3E472F-4A5C-4825-8FC3-D4CE4269093B}" srcId="{A8041D0C-ED04-4AAD-B26E-F43F7DA6719C}" destId="{05B2F817-E20B-4419-880B-9C65CF546E55}" srcOrd="1" destOrd="0" parTransId="{11E36306-3AAC-4827-933E-ABCDB22F9B96}" sibTransId="{37C9C39E-8A4B-49A6-99EE-44C9C9A6E537}"/>
    <dgm:cxn modelId="{72B47691-76ED-40E2-B5D7-8860C7D1CE2F}" type="presParOf" srcId="{72E53B1D-C942-4D6E-989E-A9EF9B248F7A}" destId="{615F1335-6A6F-4952-8DE3-6CF49723745A}" srcOrd="0" destOrd="0" presId="urn:microsoft.com/office/officeart/2005/8/layout/vList2"/>
    <dgm:cxn modelId="{26C20333-C82F-47A4-801C-805271B695C1}" type="presParOf" srcId="{72E53B1D-C942-4D6E-989E-A9EF9B248F7A}" destId="{EB6DB301-82F7-4BF9-BE37-4C8DB37D5E95}" srcOrd="1" destOrd="0" presId="urn:microsoft.com/office/officeart/2005/8/layout/vList2"/>
    <dgm:cxn modelId="{B2B7D839-585E-4638-B0F7-3D7EC447FAE5}" type="presParOf" srcId="{72E53B1D-C942-4D6E-989E-A9EF9B248F7A}" destId="{9E287DAA-F27A-40EC-AB67-CF88A4C73C7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5F1335-6A6F-4952-8DE3-6CF49723745A}">
      <dsp:nvSpPr>
        <dsp:cNvPr id="0" name=""/>
        <dsp:cNvSpPr/>
      </dsp:nvSpPr>
      <dsp:spPr>
        <a:xfrm>
          <a:off x="0" y="20223"/>
          <a:ext cx="7572428" cy="2560359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300" kern="1200" dirty="0"/>
        </a:p>
      </dsp:txBody>
      <dsp:txXfrm>
        <a:off x="124986" y="145209"/>
        <a:ext cx="7322456" cy="2310387"/>
      </dsp:txXfrm>
    </dsp:sp>
    <dsp:sp modelId="{9E287DAA-F27A-40EC-AB67-CF88A4C73C79}">
      <dsp:nvSpPr>
        <dsp:cNvPr id="0" name=""/>
        <dsp:cNvSpPr/>
      </dsp:nvSpPr>
      <dsp:spPr>
        <a:xfrm>
          <a:off x="0" y="2732190"/>
          <a:ext cx="7572428" cy="15774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300" kern="1200" dirty="0" smtClean="0"/>
            <a:t>!GRACIAS¡</a:t>
          </a:r>
          <a:endParaRPr lang="es-MX" sz="5300" kern="1200" dirty="0"/>
        </a:p>
      </dsp:txBody>
      <dsp:txXfrm>
        <a:off x="77006" y="2809196"/>
        <a:ext cx="7418416" cy="14234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198715-8548-49EA-833A-8B12D5F5921F}" type="datetimeFigureOut">
              <a:rPr lang="es-MX" smtClean="0"/>
              <a:t>05/10/2013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47A3E2-2ADB-49A3-98A9-C7B733ED28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718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3DD1656-8559-4041-ACCF-1691345B2CFE}" type="datetimeFigureOut">
              <a:rPr lang="es-MX" smtClean="0"/>
              <a:t>05/10/2013</a:t>
            </a:fld>
            <a:endParaRPr lang="es-MX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FDBFC42-7B88-43BC-9B27-E4610BC2E513}" type="slidenum">
              <a:rPr lang="es-MX" smtClean="0"/>
              <a:t>‹Nº›</a:t>
            </a:fld>
            <a:endParaRPr lang="es-MX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1656-8559-4041-ACCF-1691345B2CFE}" type="datetimeFigureOut">
              <a:rPr lang="es-MX" smtClean="0"/>
              <a:t>05/10/2013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FC42-7B88-43BC-9B27-E4610BC2E51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1656-8559-4041-ACCF-1691345B2CFE}" type="datetimeFigureOut">
              <a:rPr lang="es-MX" smtClean="0"/>
              <a:t>05/10/2013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FC42-7B88-43BC-9B27-E4610BC2E51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1656-8559-4041-ACCF-1691345B2CFE}" type="datetimeFigureOut">
              <a:rPr lang="es-MX" smtClean="0"/>
              <a:t>05/10/2013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FC42-7B88-43BC-9B27-E4610BC2E51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1656-8559-4041-ACCF-1691345B2CFE}" type="datetimeFigureOut">
              <a:rPr lang="es-MX" smtClean="0"/>
              <a:t>05/10/2013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FC42-7B88-43BC-9B27-E4610BC2E51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1656-8559-4041-ACCF-1691345B2CFE}" type="datetimeFigureOut">
              <a:rPr lang="es-MX" smtClean="0"/>
              <a:t>05/10/2013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FC42-7B88-43BC-9B27-E4610BC2E513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1656-8559-4041-ACCF-1691345B2CFE}" type="datetimeFigureOut">
              <a:rPr lang="es-MX" smtClean="0"/>
              <a:t>05/10/2013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FC42-7B88-43BC-9B27-E4610BC2E51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1656-8559-4041-ACCF-1691345B2CFE}" type="datetimeFigureOut">
              <a:rPr lang="es-MX" smtClean="0"/>
              <a:t>05/10/2013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FC42-7B88-43BC-9B27-E4610BC2E51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1656-8559-4041-ACCF-1691345B2CFE}" type="datetimeFigureOut">
              <a:rPr lang="es-MX" smtClean="0"/>
              <a:t>05/10/2013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FC42-7B88-43BC-9B27-E4610BC2E51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1656-8559-4041-ACCF-1691345B2CFE}" type="datetimeFigureOut">
              <a:rPr lang="es-MX" smtClean="0"/>
              <a:t>05/10/2013</a:t>
            </a:fld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FC42-7B88-43BC-9B27-E4610BC2E513}" type="slidenum">
              <a:rPr lang="es-MX" smtClean="0"/>
              <a:t>‹Nº›</a:t>
            </a:fld>
            <a:endParaRPr lang="es-MX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1656-8559-4041-ACCF-1691345B2CFE}" type="datetimeFigureOut">
              <a:rPr lang="es-MX" smtClean="0"/>
              <a:t>05/10/2013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FC42-7B88-43BC-9B27-E4610BC2E51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3DD1656-8559-4041-ACCF-1691345B2CFE}" type="datetimeFigureOut">
              <a:rPr lang="es-MX" smtClean="0"/>
              <a:t>05/10/2013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FDBFC42-7B88-43BC-9B27-E4610BC2E513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.mx/imgres?um=1&amp;hl=es&amp;sa=N&amp;biw=1226&amp;bih=290&amp;tbm=isch&amp;tbnid=pKTHjPrnNLisdM:&amp;imgrefurl=http://www.navarraconfidencial.com/2008/01/24/la-volatilidad-de-la-bolsa/&amp;docid=r6bXvrQzM7n-kM&amp;imgurl=http://www.navarraconfidencial.com/images/caida+bolsa.jpg&amp;w=245&amp;h=320&amp;ei=gyE6Uc6dBIaC2gWK1oCoDg&amp;zoom=1&amp;iact=rc&amp;dur=499&amp;page=8&amp;tbnh=144&amp;tbnw=110&amp;start=78&amp;ndsp=12&amp;ved=1t:429,r:83,s:0,i:359&amp;tx=64&amp;ty=65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sz="2700" dirty="0" smtClean="0"/>
              <a:t/>
            </a:r>
            <a:br>
              <a:rPr lang="es-MX" sz="2700" dirty="0" smtClean="0"/>
            </a:br>
            <a:r>
              <a:rPr lang="es-MX" sz="4400" b="1" dirty="0" smtClean="0"/>
              <a:t>PUNTO DE EQUILIBRIO</a:t>
            </a:r>
            <a:endParaRPr lang="es-MX" sz="4400" b="1" dirty="0"/>
          </a:p>
        </p:txBody>
      </p:sp>
      <p:sp>
        <p:nvSpPr>
          <p:cNvPr id="5" name="4 Rectángulo"/>
          <p:cNvSpPr/>
          <p:nvPr/>
        </p:nvSpPr>
        <p:spPr>
          <a:xfrm>
            <a:off x="2320330" y="5838564"/>
            <a:ext cx="2016224" cy="936104"/>
          </a:xfrm>
          <a:prstGeom prst="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6350" cap="rnd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5000" dist="25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2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283968" y="5929486"/>
            <a:ext cx="3960440" cy="9361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200" b="1" dirty="0" smtClean="0">
                <a:latin typeface="Arial" pitchFamily="34" charset="0"/>
                <a:cs typeface="Arial" pitchFamily="34" charset="0"/>
              </a:rPr>
              <a:t>	Lic. Délfido Morales</a:t>
            </a:r>
            <a:endParaRPr lang="es-MX" sz="2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7 Imagen" descr="usac-logo-copy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47575" y="1988840"/>
            <a:ext cx="3004422" cy="3000395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sp>
        <p:nvSpPr>
          <p:cNvPr id="9" name="8 Rectángulo"/>
          <p:cNvSpPr/>
          <p:nvPr/>
        </p:nvSpPr>
        <p:spPr>
          <a:xfrm>
            <a:off x="107504" y="325103"/>
            <a:ext cx="4464496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s-GT" kern="0" dirty="0">
                <a:solidFill>
                  <a:schemeClr val="accent3">
                    <a:lumMod val="10000"/>
                  </a:schemeClr>
                </a:solidFill>
              </a:rPr>
              <a:t>Universidad de San Carlos de Guatemala</a:t>
            </a: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s-GT" kern="0" dirty="0">
                <a:solidFill>
                  <a:schemeClr val="accent3">
                    <a:lumMod val="10000"/>
                  </a:schemeClr>
                </a:solidFill>
              </a:rPr>
              <a:t>Facultad de Ciencias Económicas</a:t>
            </a: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s-GT" kern="0" dirty="0">
                <a:solidFill>
                  <a:schemeClr val="accent3">
                    <a:lumMod val="10000"/>
                  </a:schemeClr>
                </a:solidFill>
              </a:rPr>
              <a:t>Escuela de Auditoria</a:t>
            </a: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s-GT" kern="0" dirty="0">
                <a:solidFill>
                  <a:schemeClr val="accent3">
                    <a:lumMod val="10000"/>
                  </a:schemeClr>
                </a:solidFill>
              </a:rPr>
              <a:t>Finanzas </a:t>
            </a:r>
            <a:r>
              <a:rPr lang="es-GT" kern="0" dirty="0" smtClean="0">
                <a:solidFill>
                  <a:schemeClr val="accent3">
                    <a:lumMod val="10000"/>
                  </a:schemeClr>
                </a:solidFill>
              </a:rPr>
              <a:t>I</a:t>
            </a:r>
            <a:endParaRPr lang="es-GT" kern="0" dirty="0">
              <a:solidFill>
                <a:schemeClr val="accent3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28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28464" y="1844824"/>
            <a:ext cx="7869560" cy="4309939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s-ES" b="1" dirty="0"/>
              <a:t>Los artículos individuales y las líneas de producción:  </a:t>
            </a:r>
            <a:r>
              <a:rPr lang="es-ES" dirty="0"/>
              <a:t>El porcentaje de ganancia marginal de cada uno y su demanda en el mercado pueden originar la modificación del punto de equilibrio al incrementar o suspender la fabricación de uno o varios artículos, para evitar caer en producciones infructuosas.</a:t>
            </a:r>
            <a:endParaRPr lang="es-GT" dirty="0"/>
          </a:p>
          <a:p>
            <a:r>
              <a:rPr lang="es-ES" dirty="0"/>
              <a:t> </a:t>
            </a:r>
            <a:endParaRPr lang="es-GT" dirty="0"/>
          </a:p>
          <a:p>
            <a:pPr lvl="0"/>
            <a:r>
              <a:rPr lang="es-ES" b="1" dirty="0"/>
              <a:t>Datos reales y datos presupuestados: </a:t>
            </a:r>
            <a:r>
              <a:rPr lang="es-ES" dirty="0"/>
              <a:t>El punto de equilibrio sobre bases predeterminadas, obliga a compararlo contra las reales, cuya variaciones, facilitarán el análisis de deriva en medidas correctivas, como elementos de control para evitar posibles pérdidas.</a:t>
            </a:r>
            <a:endParaRPr lang="es-GT" dirty="0"/>
          </a:p>
          <a:p>
            <a:pPr algn="just">
              <a:buNone/>
            </a:pPr>
            <a:endParaRPr lang="es-ES" b="1" dirty="0" smtClean="0"/>
          </a:p>
          <a:p>
            <a:pPr algn="just">
              <a:buNone/>
            </a:pPr>
            <a:endParaRPr lang="es-ES" dirty="0" smtClean="0"/>
          </a:p>
        </p:txBody>
      </p:sp>
      <p:sp>
        <p:nvSpPr>
          <p:cNvPr id="5" name="4 Rectángulo"/>
          <p:cNvSpPr/>
          <p:nvPr/>
        </p:nvSpPr>
        <p:spPr>
          <a:xfrm>
            <a:off x="539552" y="548680"/>
            <a:ext cx="72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b="1" dirty="0"/>
              <a:t>Factores Determinantes del Punto de Equilibrio</a:t>
            </a:r>
            <a:endParaRPr lang="es-E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90103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28464" y="1844824"/>
            <a:ext cx="7869560" cy="430993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s-ES" b="1" dirty="0"/>
              <a:t>Ganancia Marginal o Contribución:  </a:t>
            </a:r>
            <a:r>
              <a:rPr lang="es-ES" dirty="0"/>
              <a:t>Representa el exceso de ventas (dinero) sobre los gastos variables  y representa las ventas disponibles para cubrir los gastos fijos y producir utilidades, también se le llama CONTRIBUCIÓN MARGINAL,</a:t>
            </a:r>
            <a:endParaRPr lang="es-GT" dirty="0"/>
          </a:p>
          <a:p>
            <a:endParaRPr lang="es-GT" dirty="0"/>
          </a:p>
          <a:p>
            <a:pPr lvl="0"/>
            <a:r>
              <a:rPr lang="es-ES" b="1" dirty="0"/>
              <a:t>Porcentaje de Ganancia Marginal o ganancia volumen: </a:t>
            </a:r>
            <a:r>
              <a:rPr lang="es-ES" dirty="0"/>
              <a:t>Representa el porcentaje de participación de utilidad en valores respecto de la ventas, después de restarlos los costos directos de fabricación, esta se calcula mediante la siguientes formula:</a:t>
            </a:r>
            <a:endParaRPr lang="es-GT" dirty="0"/>
          </a:p>
          <a:p>
            <a:endParaRPr lang="es-GT" dirty="0"/>
          </a:p>
          <a:p>
            <a:r>
              <a:rPr lang="es-ES" dirty="0"/>
              <a:t>Ganancia Marginal  =    </a:t>
            </a:r>
            <a:r>
              <a:rPr lang="es-ES" u="sng" dirty="0"/>
              <a:t>Utilidad Bruta</a:t>
            </a:r>
            <a:r>
              <a:rPr lang="es-ES" dirty="0"/>
              <a:t>    =  %</a:t>
            </a:r>
            <a:endParaRPr lang="es-GT" dirty="0"/>
          </a:p>
          <a:p>
            <a:pPr marL="68580" indent="0">
              <a:buNone/>
            </a:pPr>
            <a:r>
              <a:rPr lang="es-ES" dirty="0" smtClean="0"/>
              <a:t>                                              </a:t>
            </a:r>
            <a:r>
              <a:rPr lang="es-ES" dirty="0"/>
              <a:t>Ventas Netas</a:t>
            </a:r>
            <a:r>
              <a:rPr lang="es-ES" b="1" dirty="0"/>
              <a:t> </a:t>
            </a:r>
            <a:endParaRPr lang="es-GT" dirty="0"/>
          </a:p>
          <a:p>
            <a:pPr algn="just">
              <a:buNone/>
            </a:pPr>
            <a:endParaRPr lang="es-ES" b="1" dirty="0" smtClean="0"/>
          </a:p>
          <a:p>
            <a:pPr algn="just">
              <a:buNone/>
            </a:pPr>
            <a:endParaRPr lang="es-ES" dirty="0" smtClean="0"/>
          </a:p>
        </p:txBody>
      </p:sp>
      <p:sp>
        <p:nvSpPr>
          <p:cNvPr id="5" name="4 Rectángulo"/>
          <p:cNvSpPr/>
          <p:nvPr/>
        </p:nvSpPr>
        <p:spPr>
          <a:xfrm>
            <a:off x="107504" y="548680"/>
            <a:ext cx="878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b="1" dirty="0"/>
              <a:t>Otros términos </a:t>
            </a:r>
            <a:r>
              <a:rPr lang="es-ES" sz="3600" b="1" dirty="0" smtClean="0"/>
              <a:t>para </a:t>
            </a:r>
            <a:r>
              <a:rPr lang="es-ES" sz="3600" b="1" dirty="0"/>
              <a:t>el Punto de Equilibrio</a:t>
            </a:r>
            <a:endParaRPr lang="es-E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43928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28464" y="1844824"/>
            <a:ext cx="7869560" cy="4309939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es-ES" b="1" dirty="0"/>
              <a:t>Margen de Seguridad:  </a:t>
            </a:r>
            <a:r>
              <a:rPr lang="es-ES" dirty="0"/>
              <a:t>Es la cifra en quetzales en la cual las ventas netas presupuestadas o reales, exceden al volumen de ventas necesarias para cubrir los costos y gastos fijos.  Adicionalmente mide la cantidad en la cuales las ventas pueden disminuir permaneciendo los gastos fijos constantes sin producir pérdidas.</a:t>
            </a:r>
            <a:endParaRPr lang="es-GT" dirty="0"/>
          </a:p>
          <a:p>
            <a:pPr algn="just">
              <a:buNone/>
            </a:pPr>
            <a:endParaRPr lang="es-ES" b="1" dirty="0" smtClean="0"/>
          </a:p>
          <a:p>
            <a:pPr algn="just">
              <a:buNone/>
            </a:pPr>
            <a:endParaRPr lang="es-ES" dirty="0" smtClean="0"/>
          </a:p>
        </p:txBody>
      </p:sp>
      <p:sp>
        <p:nvSpPr>
          <p:cNvPr id="5" name="4 Rectángulo"/>
          <p:cNvSpPr/>
          <p:nvPr/>
        </p:nvSpPr>
        <p:spPr>
          <a:xfrm>
            <a:off x="107504" y="548680"/>
            <a:ext cx="878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b="1" dirty="0"/>
              <a:t>Otros términos </a:t>
            </a:r>
            <a:r>
              <a:rPr lang="es-ES" sz="3600" b="1" dirty="0" smtClean="0"/>
              <a:t>para </a:t>
            </a:r>
            <a:r>
              <a:rPr lang="es-ES" sz="3600" b="1" dirty="0"/>
              <a:t>el Punto de Equilibrio</a:t>
            </a:r>
            <a:endParaRPr lang="es-E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201545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28464" y="1844824"/>
            <a:ext cx="7869560" cy="4309939"/>
          </a:xfrm>
        </p:spPr>
        <p:txBody>
          <a:bodyPr>
            <a:normAutofit/>
          </a:bodyPr>
          <a:lstStyle/>
          <a:p>
            <a:pPr lvl="0"/>
            <a:endParaRPr lang="es-ES" dirty="0" smtClean="0"/>
          </a:p>
          <a:p>
            <a:pPr lvl="0"/>
            <a:r>
              <a:rPr lang="es-ES" b="1" dirty="0" smtClean="0"/>
              <a:t>Punto </a:t>
            </a:r>
            <a:r>
              <a:rPr lang="es-ES" b="1" dirty="0"/>
              <a:t>de Equilibrio en </a:t>
            </a:r>
            <a:r>
              <a:rPr lang="es-ES" b="1" dirty="0" smtClean="0"/>
              <a:t>VALORES</a:t>
            </a:r>
            <a:endParaRPr lang="es-GT" b="1" dirty="0"/>
          </a:p>
          <a:p>
            <a:pPr lvl="0"/>
            <a:r>
              <a:rPr lang="es-ES" b="1" dirty="0"/>
              <a:t>Punto de Equilibrio en </a:t>
            </a:r>
            <a:r>
              <a:rPr lang="es-ES" b="1" dirty="0" smtClean="0"/>
              <a:t>UNIDADES</a:t>
            </a:r>
            <a:endParaRPr lang="es-GT" b="1" dirty="0"/>
          </a:p>
          <a:p>
            <a:r>
              <a:rPr lang="es-ES" b="1" dirty="0"/>
              <a:t>Punto de Equilibrio mediante UNA </a:t>
            </a:r>
            <a:r>
              <a:rPr lang="es-ES" b="1" dirty="0" smtClean="0"/>
              <a:t>GRÁFICA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07504" y="548680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b="1" dirty="0"/>
              <a:t>Forma de Cálculo</a:t>
            </a:r>
            <a:endParaRPr lang="es-E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60928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2564904"/>
            <a:ext cx="7869560" cy="358985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s-ES" sz="4000" dirty="0"/>
              <a:t>P.E.Q  =       </a:t>
            </a:r>
            <a:r>
              <a:rPr lang="es-ES" sz="4000" dirty="0" smtClean="0"/>
              <a:t> </a:t>
            </a:r>
            <a:r>
              <a:rPr lang="es-ES" sz="4000" dirty="0"/>
              <a:t> </a:t>
            </a:r>
            <a:r>
              <a:rPr lang="es-ES" sz="4000" dirty="0" smtClean="0"/>
              <a:t>    </a:t>
            </a:r>
            <a:r>
              <a:rPr lang="es-ES" sz="4000" u="sng" dirty="0" smtClean="0"/>
              <a:t>Gastos Fijos</a:t>
            </a:r>
          </a:p>
          <a:p>
            <a:pPr marL="68580" indent="0">
              <a:buNone/>
            </a:pPr>
            <a:r>
              <a:rPr lang="es-ES" sz="4000" dirty="0" smtClean="0"/>
              <a:t>		        % </a:t>
            </a:r>
            <a:r>
              <a:rPr lang="es-ES" sz="4000" dirty="0"/>
              <a:t>de Ganancia M</a:t>
            </a:r>
            <a:endParaRPr lang="es-GT" sz="4000" dirty="0"/>
          </a:p>
          <a:p>
            <a:pPr lvl="0"/>
            <a:endParaRPr lang="es-ES" sz="4000" b="1" dirty="0" smtClean="0"/>
          </a:p>
          <a:p>
            <a:pPr lvl="0"/>
            <a:endParaRPr lang="es-ES" b="1" dirty="0" smtClean="0"/>
          </a:p>
        </p:txBody>
      </p:sp>
      <p:sp>
        <p:nvSpPr>
          <p:cNvPr id="5" name="4 Rectángulo"/>
          <p:cNvSpPr/>
          <p:nvPr/>
        </p:nvSpPr>
        <p:spPr>
          <a:xfrm>
            <a:off x="107504" y="548680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b="1" dirty="0"/>
              <a:t>Punto de Equilibrio en VALORES</a:t>
            </a:r>
            <a:endParaRPr lang="es-E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67746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28464" y="1844824"/>
            <a:ext cx="7869560" cy="430993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es-ES" sz="4000" dirty="0" smtClean="0"/>
          </a:p>
          <a:p>
            <a:pPr marL="68580" indent="0">
              <a:buNone/>
            </a:pPr>
            <a:r>
              <a:rPr lang="es-ES" sz="4000" dirty="0" smtClean="0"/>
              <a:t>P.E.U</a:t>
            </a:r>
            <a:r>
              <a:rPr lang="es-ES" sz="4000" dirty="0"/>
              <a:t>.  =       </a:t>
            </a:r>
            <a:r>
              <a:rPr lang="es-ES" sz="4000" dirty="0" smtClean="0"/>
              <a:t>	</a:t>
            </a:r>
            <a:r>
              <a:rPr lang="es-ES" sz="4000" u="sng" dirty="0" smtClean="0"/>
              <a:t>	 P.E.Q.      </a:t>
            </a:r>
            <a:r>
              <a:rPr lang="es-ES" sz="4000" u="sng" dirty="0" smtClean="0">
                <a:solidFill>
                  <a:schemeClr val="bg1"/>
                </a:solidFill>
              </a:rPr>
              <a:t>.</a:t>
            </a:r>
            <a:endParaRPr lang="es-GT" sz="4000" u="sng" dirty="0">
              <a:solidFill>
                <a:schemeClr val="bg1"/>
              </a:solidFill>
            </a:endParaRPr>
          </a:p>
          <a:p>
            <a:pPr marL="68580" indent="0">
              <a:buNone/>
            </a:pPr>
            <a:r>
              <a:rPr lang="es-ES" sz="4000" dirty="0" smtClean="0"/>
              <a:t>		           Precio </a:t>
            </a:r>
            <a:r>
              <a:rPr lang="es-ES" sz="4000" dirty="0"/>
              <a:t>de Venta</a:t>
            </a:r>
            <a:endParaRPr lang="es-GT" sz="4000" dirty="0"/>
          </a:p>
          <a:p>
            <a:pPr lvl="0"/>
            <a:endParaRPr lang="es-ES" sz="4000" b="1" dirty="0" smtClean="0"/>
          </a:p>
        </p:txBody>
      </p:sp>
      <p:sp>
        <p:nvSpPr>
          <p:cNvPr id="5" name="4 Rectángulo"/>
          <p:cNvSpPr/>
          <p:nvPr/>
        </p:nvSpPr>
        <p:spPr>
          <a:xfrm>
            <a:off x="107504" y="548680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b="1" dirty="0"/>
              <a:t>Punto de Equilibrio en </a:t>
            </a:r>
            <a:r>
              <a:rPr lang="es-ES" sz="3600" b="1" dirty="0" smtClean="0"/>
              <a:t>UNIDADES</a:t>
            </a:r>
          </a:p>
        </p:txBody>
      </p:sp>
    </p:spTree>
    <p:extLst>
      <p:ext uri="{BB962C8B-B14F-4D97-AF65-F5344CB8AC3E}">
        <p14:creationId xmlns:p14="http://schemas.microsoft.com/office/powerpoint/2010/main" val="60399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7504" y="548680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b="1" dirty="0"/>
              <a:t>Punto de Equilibrio en </a:t>
            </a:r>
            <a:r>
              <a:rPr lang="es-ES" sz="3600" b="1" dirty="0" smtClean="0"/>
              <a:t>Gráfica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67544" y="1412776"/>
            <a:ext cx="82089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600" dirty="0"/>
              <a:t>Consiste en representar mediante un cuadrante de coordenadas cartesianas los tres elementos del punto de equilibrio como lo son las ventas, gastos variables y los gastos fijos.</a:t>
            </a:r>
            <a:endParaRPr lang="es-GT" sz="3600" dirty="0"/>
          </a:p>
        </p:txBody>
      </p:sp>
    </p:spTree>
    <p:extLst>
      <p:ext uri="{BB962C8B-B14F-4D97-AF65-F5344CB8AC3E}">
        <p14:creationId xmlns:p14="http://schemas.microsoft.com/office/powerpoint/2010/main" val="157220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36" t="20418" r="25980" b="5731"/>
          <a:stretch/>
        </p:blipFill>
        <p:spPr bwMode="auto">
          <a:xfrm>
            <a:off x="683568" y="1340768"/>
            <a:ext cx="7848872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308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3" t="10931" r="16383"/>
          <a:stretch/>
        </p:blipFill>
        <p:spPr bwMode="auto">
          <a:xfrm>
            <a:off x="400050" y="620688"/>
            <a:ext cx="8348414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602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30" t="14158" r="16424" b="17813"/>
          <a:stretch/>
        </p:blipFill>
        <p:spPr bwMode="auto">
          <a:xfrm>
            <a:off x="539552" y="692696"/>
            <a:ext cx="8208912" cy="576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501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764704"/>
            <a:ext cx="6048790" cy="864096"/>
          </a:xfrm>
        </p:spPr>
        <p:txBody>
          <a:bodyPr/>
          <a:lstStyle/>
          <a:p>
            <a:r>
              <a:rPr lang="es-MX" dirty="0" smtClean="0"/>
              <a:t>INTRODUCCIÓN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628801"/>
            <a:ext cx="7869560" cy="4752528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es-ES" dirty="0" smtClean="0"/>
              <a:t>   	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s-ES" sz="5100" dirty="0" smtClean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s-ES" sz="5100" dirty="0">
                <a:latin typeface="Arial" panose="020B0604020202020204" pitchFamily="34" charset="0"/>
                <a:cs typeface="Arial" panose="020B0604020202020204" pitchFamily="34" charset="0"/>
              </a:rPr>
              <a:t>inversionistas buscan maximizar el valor de sus inversiones manteniendo una relación optima entre el riesgo y la rentabilidad de las mismas; se maximiza el </a:t>
            </a:r>
            <a:r>
              <a:rPr lang="es-ES" sz="5100" dirty="0" smtClean="0">
                <a:latin typeface="Arial" panose="020B0604020202020204" pitchFamily="34" charset="0"/>
                <a:cs typeface="Arial" panose="020B0604020202020204" pitchFamily="34" charset="0"/>
              </a:rPr>
              <a:t>rendimiento, </a:t>
            </a:r>
            <a:r>
              <a:rPr lang="es-ES" sz="5100" dirty="0">
                <a:latin typeface="Arial" panose="020B0604020202020204" pitchFamily="34" charset="0"/>
                <a:cs typeface="Arial" panose="020B0604020202020204" pitchFamily="34" charset="0"/>
              </a:rPr>
              <a:t>dado determinado nivel de riesgo o se minimiza el riesgo dado un determinado nivel de rendimiento. El rendimiento y el riesgo de las inversiones dependen de los factores que les generan valor.</a:t>
            </a:r>
            <a:endParaRPr lang="es-MX" sz="5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3 Imagen" descr="https://encrypted-tbn3.gstatic.com/images?q=tbn:ANd9GcTHS3p2yT77AUlRFwaQFX4J1FSjwbnqhxI2LqnEyfmjSYj7MwIzrUNElgAl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373216"/>
            <a:ext cx="1584176" cy="1268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3208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2700" dirty="0" smtClean="0"/>
              <a:t/>
            </a:r>
            <a:br>
              <a:rPr lang="es-MX" sz="2700" dirty="0" smtClean="0"/>
            </a:br>
            <a:r>
              <a:rPr lang="es-MX" b="1" dirty="0" smtClean="0"/>
              <a:t>CONTROL PRESUPUESTAL</a:t>
            </a:r>
            <a:endParaRPr lang="es-MX" b="1" dirty="0"/>
          </a:p>
        </p:txBody>
      </p:sp>
      <p:sp>
        <p:nvSpPr>
          <p:cNvPr id="5" name="4 Rectángulo"/>
          <p:cNvSpPr/>
          <p:nvPr/>
        </p:nvSpPr>
        <p:spPr>
          <a:xfrm>
            <a:off x="2320330" y="5838564"/>
            <a:ext cx="2016224" cy="936104"/>
          </a:xfrm>
          <a:prstGeom prst="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6350" cap="rnd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5000" dist="25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2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283968" y="5929486"/>
            <a:ext cx="3960440" cy="9361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200" b="1" dirty="0" smtClean="0">
                <a:latin typeface="Arial" pitchFamily="34" charset="0"/>
                <a:cs typeface="Arial" pitchFamily="34" charset="0"/>
              </a:rPr>
              <a:t>	Lic. Délfido Morales</a:t>
            </a:r>
            <a:endParaRPr lang="es-MX" sz="2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7 Imagen" descr="usac-logo-copy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47575" y="1988840"/>
            <a:ext cx="3004422" cy="3000395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sp>
        <p:nvSpPr>
          <p:cNvPr id="9" name="8 Rectángulo"/>
          <p:cNvSpPr/>
          <p:nvPr/>
        </p:nvSpPr>
        <p:spPr>
          <a:xfrm>
            <a:off x="107504" y="325103"/>
            <a:ext cx="4464496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s-GT" kern="0" dirty="0">
                <a:solidFill>
                  <a:schemeClr val="accent3">
                    <a:lumMod val="10000"/>
                  </a:schemeClr>
                </a:solidFill>
              </a:rPr>
              <a:t>Universidad de San Carlos de Guatemala</a:t>
            </a: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s-GT" kern="0" dirty="0">
                <a:solidFill>
                  <a:schemeClr val="accent3">
                    <a:lumMod val="10000"/>
                  </a:schemeClr>
                </a:solidFill>
              </a:rPr>
              <a:t>Facultad de Ciencias Económicas</a:t>
            </a: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s-GT" kern="0" dirty="0">
                <a:solidFill>
                  <a:schemeClr val="accent3">
                    <a:lumMod val="10000"/>
                  </a:schemeClr>
                </a:solidFill>
              </a:rPr>
              <a:t>Escuela de Auditoria</a:t>
            </a: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s-GT" kern="0" dirty="0">
                <a:solidFill>
                  <a:schemeClr val="accent3">
                    <a:lumMod val="10000"/>
                  </a:schemeClr>
                </a:solidFill>
              </a:rPr>
              <a:t>Finanzas </a:t>
            </a:r>
            <a:r>
              <a:rPr lang="es-GT" kern="0" dirty="0" smtClean="0">
                <a:solidFill>
                  <a:schemeClr val="accent3">
                    <a:lumMod val="10000"/>
                  </a:schemeClr>
                </a:solidFill>
              </a:rPr>
              <a:t>I</a:t>
            </a:r>
            <a:endParaRPr lang="es-GT" kern="0" dirty="0">
              <a:solidFill>
                <a:schemeClr val="accent3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77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539552" y="764704"/>
            <a:ext cx="8208912" cy="5067925"/>
          </a:xfrm>
        </p:spPr>
        <p:txBody>
          <a:bodyPr>
            <a:noAutofit/>
          </a:bodyPr>
          <a:lstStyle/>
          <a:p>
            <a:pPr marL="68580" indent="0" algn="just">
              <a:buNone/>
            </a:pPr>
            <a:endParaRPr lang="es-GT" sz="3200" dirty="0" smtClean="0"/>
          </a:p>
          <a:p>
            <a:pPr marL="68580" indent="0" algn="just">
              <a:buNone/>
            </a:pPr>
            <a:r>
              <a:rPr lang="es-GT" sz="3200" dirty="0" smtClean="0"/>
              <a:t>Proceso </a:t>
            </a:r>
            <a:r>
              <a:rPr lang="es-GT" sz="3200" dirty="0"/>
              <a:t>mediante el cual se puede medir la eficiencia operacional de la empresa previamente establecida mediante el presupuesto, y cuya finalidad es establecer la existencia de variaciones entre la ejecución y lo previamente planeado. </a:t>
            </a:r>
            <a:endParaRPr lang="es-GT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0392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539552" y="764704"/>
            <a:ext cx="8208912" cy="5067925"/>
          </a:xfrm>
        </p:spPr>
        <p:txBody>
          <a:bodyPr>
            <a:noAutofit/>
          </a:bodyPr>
          <a:lstStyle/>
          <a:p>
            <a:pPr marL="1097280" lvl="4" indent="0">
              <a:buNone/>
            </a:pPr>
            <a:r>
              <a:rPr lang="es-GT" sz="3200" b="1" dirty="0" smtClean="0"/>
              <a:t>               </a:t>
            </a:r>
            <a:r>
              <a:rPr lang="es-GT" sz="4000" b="1" dirty="0" smtClean="0"/>
              <a:t>Objetivo</a:t>
            </a:r>
            <a:endParaRPr lang="es-GT" sz="4000" dirty="0" smtClean="0"/>
          </a:p>
          <a:p>
            <a:pPr marL="68580" indent="0" algn="just">
              <a:buNone/>
            </a:pPr>
            <a:r>
              <a:rPr lang="es-GT" sz="3600" dirty="0" smtClean="0"/>
              <a:t>Medir </a:t>
            </a:r>
            <a:r>
              <a:rPr lang="es-GT" sz="3600" dirty="0"/>
              <a:t>que tan eficiente ha sido el desarrollo operacional de la empresa, mediante la ejecución presupuestal, que consiste en comparar lo real contra lo presupuestado</a:t>
            </a:r>
            <a:endParaRPr lang="es-GT" sz="3600" dirty="0" smtClean="0"/>
          </a:p>
        </p:txBody>
      </p:sp>
    </p:spTree>
    <p:extLst>
      <p:ext uri="{BB962C8B-B14F-4D97-AF65-F5344CB8AC3E}">
        <p14:creationId xmlns:p14="http://schemas.microsoft.com/office/powerpoint/2010/main" val="215076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539552" y="764704"/>
            <a:ext cx="8208912" cy="5688632"/>
          </a:xfrm>
        </p:spPr>
        <p:txBody>
          <a:bodyPr>
            <a:noAutofit/>
          </a:bodyPr>
          <a:lstStyle/>
          <a:p>
            <a:pPr marL="68580" indent="0" algn="ctr">
              <a:buNone/>
            </a:pPr>
            <a:r>
              <a:rPr lang="es-GT" sz="3200" b="1" dirty="0" smtClean="0"/>
              <a:t>         </a:t>
            </a:r>
            <a:r>
              <a:rPr lang="es-GT" sz="4000" b="1" dirty="0"/>
              <a:t>Finalidad del control presupuestal</a:t>
            </a:r>
            <a:endParaRPr lang="es-GT" sz="4000" dirty="0"/>
          </a:p>
          <a:p>
            <a:pPr lvl="0"/>
            <a:r>
              <a:rPr lang="es-GT" sz="3600" dirty="0"/>
              <a:t>Obtener control sobre los activos de la empresa</a:t>
            </a:r>
          </a:p>
          <a:p>
            <a:pPr lvl="0"/>
            <a:r>
              <a:rPr lang="es-GT" sz="3600" dirty="0"/>
              <a:t>Determinar responsabilidades</a:t>
            </a:r>
          </a:p>
          <a:p>
            <a:pPr lvl="0"/>
            <a:r>
              <a:rPr lang="es-GT" sz="3600" dirty="0"/>
              <a:t>Establecer un meta definida</a:t>
            </a:r>
          </a:p>
          <a:p>
            <a:pPr lvl="0"/>
            <a:r>
              <a:rPr lang="es-GT" sz="3600" dirty="0"/>
              <a:t>Formular un plan de Acción</a:t>
            </a:r>
          </a:p>
          <a:p>
            <a:pPr lvl="0"/>
            <a:r>
              <a:rPr lang="es-GT" sz="3600" dirty="0"/>
              <a:t>Establecer variaciones a través de la comparación</a:t>
            </a:r>
          </a:p>
          <a:p>
            <a:pPr marL="1097280" lvl="4" indent="0">
              <a:buNone/>
            </a:pPr>
            <a:endParaRPr lang="es-GT" sz="3600" dirty="0" smtClean="0"/>
          </a:p>
        </p:txBody>
      </p:sp>
    </p:spTree>
    <p:extLst>
      <p:ext uri="{BB962C8B-B14F-4D97-AF65-F5344CB8AC3E}">
        <p14:creationId xmlns:p14="http://schemas.microsoft.com/office/powerpoint/2010/main" val="54210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endParaRPr lang="es-ES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4034802337"/>
              </p:ext>
            </p:extLst>
          </p:nvPr>
        </p:nvGraphicFramePr>
        <p:xfrm>
          <a:off x="857224" y="1571612"/>
          <a:ext cx="7572428" cy="4349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345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816149"/>
            <a:ext cx="7869560" cy="3517851"/>
          </a:xfrm>
        </p:spPr>
        <p:txBody>
          <a:bodyPr/>
          <a:lstStyle/>
          <a:p>
            <a:pPr algn="just">
              <a:buNone/>
            </a:pPr>
            <a:r>
              <a:rPr lang="es-ES" dirty="0" smtClean="0"/>
              <a:t>   	</a:t>
            </a:r>
          </a:p>
        </p:txBody>
      </p:sp>
      <p:sp>
        <p:nvSpPr>
          <p:cNvPr id="5" name="4 Rectángulo"/>
          <p:cNvSpPr/>
          <p:nvPr/>
        </p:nvSpPr>
        <p:spPr>
          <a:xfrm>
            <a:off x="539552" y="548680"/>
            <a:ext cx="806489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600" dirty="0"/>
              <a:t>Toda empresa en pleno desarrollo, tiene como es lógico suponer entre sus metas y objetivos, obtener utilidades cada vez mayores, situación que solo es posible mediante la combinación de un capital lo suficientemente adecuado a sus pretensiones y hacer que la empresa logre rendimientos a base de una mayor productividad</a:t>
            </a:r>
            <a:endParaRPr lang="es-GT" sz="3600" dirty="0"/>
          </a:p>
        </p:txBody>
      </p:sp>
    </p:spTree>
    <p:extLst>
      <p:ext uri="{BB962C8B-B14F-4D97-AF65-F5344CB8AC3E}">
        <p14:creationId xmlns:p14="http://schemas.microsoft.com/office/powerpoint/2010/main" val="148933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816149"/>
            <a:ext cx="7869560" cy="3517851"/>
          </a:xfrm>
        </p:spPr>
        <p:txBody>
          <a:bodyPr/>
          <a:lstStyle/>
          <a:p>
            <a:pPr algn="just">
              <a:buNone/>
            </a:pPr>
            <a:r>
              <a:rPr lang="es-ES" dirty="0" smtClean="0"/>
              <a:t>   	</a:t>
            </a:r>
          </a:p>
        </p:txBody>
      </p:sp>
      <p:sp>
        <p:nvSpPr>
          <p:cNvPr id="5" name="4 Rectángulo"/>
          <p:cNvSpPr/>
          <p:nvPr/>
        </p:nvSpPr>
        <p:spPr>
          <a:xfrm>
            <a:off x="539552" y="548680"/>
            <a:ext cx="806489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sz="3600" dirty="0" smtClean="0"/>
          </a:p>
          <a:p>
            <a:pPr algn="just"/>
            <a:r>
              <a:rPr lang="es-ES" sz="3600" dirty="0" smtClean="0"/>
              <a:t>El </a:t>
            </a:r>
            <a:r>
              <a:rPr lang="es-ES" sz="3600" dirty="0"/>
              <a:t>logro de lo que se pretende es a través de la reducción de costos fijos y gastos o el incremento en sus ventas.  En cuanto a sus Gastos estos deben de distribuirse entre gastos fijos y variables.</a:t>
            </a:r>
            <a:endParaRPr lang="es-GT" sz="3600" dirty="0"/>
          </a:p>
          <a:p>
            <a:pPr algn="just"/>
            <a:r>
              <a:rPr lang="es-ES" sz="3600" dirty="0"/>
              <a:t> </a:t>
            </a:r>
            <a:endParaRPr lang="es-GT" sz="3600" dirty="0"/>
          </a:p>
          <a:p>
            <a:pPr algn="just"/>
            <a:endParaRPr lang="es-GT" sz="3600" dirty="0"/>
          </a:p>
        </p:txBody>
      </p:sp>
    </p:spTree>
    <p:extLst>
      <p:ext uri="{BB962C8B-B14F-4D97-AF65-F5344CB8AC3E}">
        <p14:creationId xmlns:p14="http://schemas.microsoft.com/office/powerpoint/2010/main" val="347002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816149"/>
            <a:ext cx="7869560" cy="3517851"/>
          </a:xfrm>
        </p:spPr>
        <p:txBody>
          <a:bodyPr/>
          <a:lstStyle/>
          <a:p>
            <a:pPr algn="just">
              <a:buNone/>
            </a:pPr>
            <a:r>
              <a:rPr lang="es-ES" dirty="0" smtClean="0"/>
              <a:t>   	</a:t>
            </a:r>
          </a:p>
        </p:txBody>
      </p:sp>
      <p:sp>
        <p:nvSpPr>
          <p:cNvPr id="5" name="4 Rectángulo"/>
          <p:cNvSpPr/>
          <p:nvPr/>
        </p:nvSpPr>
        <p:spPr>
          <a:xfrm>
            <a:off x="539552" y="548680"/>
            <a:ext cx="806489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sz="3600" dirty="0" smtClean="0"/>
          </a:p>
          <a:p>
            <a:pPr algn="just"/>
            <a:r>
              <a:rPr lang="es-ES" sz="3600" dirty="0" smtClean="0"/>
              <a:t>En </a:t>
            </a:r>
            <a:r>
              <a:rPr lang="es-ES" sz="3600" dirty="0"/>
              <a:t>un estudio de gastos obtenidos de los diferentes presupuestos de la empresa, dará lugar a que de antemano se conozca a qué nivel de Volumen de ventas, las utilidades  irán creciendo, que es el objetivo del empresario, siendo aquí donde nace la necesidad de conocer </a:t>
            </a:r>
            <a:r>
              <a:rPr lang="es-ES" sz="3600" b="1" dirty="0"/>
              <a:t>EL PUNTO DE EQUILIBRIO</a:t>
            </a:r>
            <a:r>
              <a:rPr lang="es-ES" sz="3600" dirty="0"/>
              <a:t> </a:t>
            </a:r>
            <a:endParaRPr lang="es-GT" sz="3600" dirty="0"/>
          </a:p>
          <a:p>
            <a:pPr algn="just"/>
            <a:endParaRPr lang="es-GT" sz="3600" dirty="0"/>
          </a:p>
        </p:txBody>
      </p:sp>
    </p:spTree>
    <p:extLst>
      <p:ext uri="{BB962C8B-B14F-4D97-AF65-F5344CB8AC3E}">
        <p14:creationId xmlns:p14="http://schemas.microsoft.com/office/powerpoint/2010/main" val="321009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28464" y="2303006"/>
            <a:ext cx="7869560" cy="3851757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Es </a:t>
            </a:r>
            <a:r>
              <a:rPr lang="es-ES" dirty="0"/>
              <a:t>el nivel de ventas necesario para la recuperación de los gastos fijos y gastos variables.</a:t>
            </a:r>
            <a:endParaRPr lang="es-GT" dirty="0"/>
          </a:p>
          <a:p>
            <a:pPr algn="just"/>
            <a:endParaRPr lang="es-GT" dirty="0"/>
          </a:p>
          <a:p>
            <a:pPr lvl="0" algn="just"/>
            <a:r>
              <a:rPr lang="es-ES" dirty="0"/>
              <a:t>Representa  el momento en el cual no existen utilidades ni pérdidas  para la empresa, es decir, que los ingresos son iguales a los gastos.</a:t>
            </a:r>
            <a:endParaRPr lang="es-GT" dirty="0"/>
          </a:p>
          <a:p>
            <a:pPr algn="just"/>
            <a:endParaRPr lang="es-GT" dirty="0"/>
          </a:p>
          <a:p>
            <a:pPr lvl="0" algn="just"/>
            <a:r>
              <a:rPr lang="es-ES" dirty="0"/>
              <a:t>Se le conoce como punto neutro.</a:t>
            </a:r>
            <a:endParaRPr lang="es-GT" dirty="0"/>
          </a:p>
          <a:p>
            <a:pPr algn="just">
              <a:buNone/>
            </a:pPr>
            <a:endParaRPr lang="es-ES" dirty="0" smtClean="0"/>
          </a:p>
        </p:txBody>
      </p:sp>
      <p:sp>
        <p:nvSpPr>
          <p:cNvPr id="5" name="4 Rectángulo"/>
          <p:cNvSpPr/>
          <p:nvPr/>
        </p:nvSpPr>
        <p:spPr>
          <a:xfrm>
            <a:off x="539552" y="548680"/>
            <a:ext cx="72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sz="3600" dirty="0" smtClean="0"/>
          </a:p>
          <a:p>
            <a:pPr algn="ctr"/>
            <a:r>
              <a:rPr lang="es-ES" sz="3600" b="1" dirty="0"/>
              <a:t>PUNTO DE </a:t>
            </a:r>
            <a:r>
              <a:rPr lang="es-ES" sz="3600" b="1" dirty="0" smtClean="0"/>
              <a:t>EQUILIBRIO</a:t>
            </a:r>
            <a:endParaRPr lang="es-GT" sz="3600" dirty="0" smtClean="0"/>
          </a:p>
          <a:p>
            <a:pPr algn="just"/>
            <a:endParaRPr lang="es-GT" sz="3600" dirty="0"/>
          </a:p>
        </p:txBody>
      </p:sp>
    </p:spTree>
    <p:extLst>
      <p:ext uri="{BB962C8B-B14F-4D97-AF65-F5344CB8AC3E}">
        <p14:creationId xmlns:p14="http://schemas.microsoft.com/office/powerpoint/2010/main" val="129713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28464" y="1844824"/>
            <a:ext cx="7869560" cy="4309939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es-ES" dirty="0"/>
              <a:t>Determina el momento en que los ingresos son iguales a los costos y gastos.</a:t>
            </a:r>
            <a:endParaRPr lang="es-GT" dirty="0"/>
          </a:p>
          <a:p>
            <a:pPr algn="just"/>
            <a:endParaRPr lang="es-GT" dirty="0"/>
          </a:p>
          <a:p>
            <a:pPr lvl="0" algn="just"/>
            <a:r>
              <a:rPr lang="es-ES" dirty="0"/>
              <a:t>Medir la Eficiencia de operación y controlar la ejecución de las cifras presupuestadas.</a:t>
            </a:r>
            <a:endParaRPr lang="es-GT" dirty="0"/>
          </a:p>
          <a:p>
            <a:pPr algn="just"/>
            <a:endParaRPr lang="es-GT" dirty="0"/>
          </a:p>
          <a:p>
            <a:pPr lvl="0" algn="just"/>
            <a:r>
              <a:rPr lang="es-ES" dirty="0"/>
              <a:t>Establecer las políticas administrativas y los programas de ejecución.</a:t>
            </a:r>
            <a:endParaRPr lang="es-GT" dirty="0"/>
          </a:p>
          <a:p>
            <a:pPr algn="just"/>
            <a:endParaRPr lang="es-GT" dirty="0"/>
          </a:p>
          <a:p>
            <a:pPr lvl="0" algn="just"/>
            <a:r>
              <a:rPr lang="es-ES" dirty="0"/>
              <a:t>Facilitar el análisis, planeación y control de los resultados de la empresa.</a:t>
            </a:r>
            <a:endParaRPr lang="es-GT" dirty="0"/>
          </a:p>
          <a:p>
            <a:pPr algn="just">
              <a:buNone/>
            </a:pPr>
            <a:endParaRPr lang="es-ES" dirty="0" smtClean="0"/>
          </a:p>
        </p:txBody>
      </p:sp>
      <p:sp>
        <p:nvSpPr>
          <p:cNvPr id="5" name="4 Rectángulo"/>
          <p:cNvSpPr/>
          <p:nvPr/>
        </p:nvSpPr>
        <p:spPr>
          <a:xfrm>
            <a:off x="539552" y="548680"/>
            <a:ext cx="72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sz="3600" b="1" dirty="0" smtClean="0"/>
          </a:p>
          <a:p>
            <a:pPr algn="ctr"/>
            <a:r>
              <a:rPr lang="es-GT" sz="3600" b="1" dirty="0" smtClean="0"/>
              <a:t>OBJETIVOS</a:t>
            </a:r>
            <a:endParaRPr lang="es-GT" sz="3600" dirty="0"/>
          </a:p>
        </p:txBody>
      </p:sp>
    </p:spTree>
    <p:extLst>
      <p:ext uri="{BB962C8B-B14F-4D97-AF65-F5344CB8AC3E}">
        <p14:creationId xmlns:p14="http://schemas.microsoft.com/office/powerpoint/2010/main" val="290330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28464" y="1844824"/>
            <a:ext cx="7869560" cy="4309939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es-ES" dirty="0"/>
              <a:t>Determina el momento en que los ingresos son iguales a los costos y gastos.</a:t>
            </a:r>
            <a:endParaRPr lang="es-GT" dirty="0"/>
          </a:p>
          <a:p>
            <a:pPr algn="just"/>
            <a:endParaRPr lang="es-GT" dirty="0"/>
          </a:p>
          <a:p>
            <a:pPr lvl="0" algn="just"/>
            <a:r>
              <a:rPr lang="es-ES" dirty="0"/>
              <a:t>Medir la Eficiencia de operación y controlar la ejecución de las cifras presupuestadas.</a:t>
            </a:r>
            <a:endParaRPr lang="es-GT" dirty="0"/>
          </a:p>
          <a:p>
            <a:pPr algn="just"/>
            <a:endParaRPr lang="es-GT" dirty="0"/>
          </a:p>
          <a:p>
            <a:pPr lvl="0" algn="just"/>
            <a:r>
              <a:rPr lang="es-ES" dirty="0"/>
              <a:t>Establecer las políticas administrativas y los programas de ejecución.</a:t>
            </a:r>
            <a:endParaRPr lang="es-GT" dirty="0"/>
          </a:p>
          <a:p>
            <a:pPr algn="just"/>
            <a:endParaRPr lang="es-GT" dirty="0"/>
          </a:p>
          <a:p>
            <a:pPr lvl="0" algn="just"/>
            <a:r>
              <a:rPr lang="es-ES" dirty="0"/>
              <a:t>Facilitar el análisis, planeación y control de los resultados de la empresa.</a:t>
            </a:r>
            <a:endParaRPr lang="es-GT" dirty="0"/>
          </a:p>
          <a:p>
            <a:pPr algn="just">
              <a:buNone/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72650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28464" y="1844824"/>
            <a:ext cx="7869560" cy="430993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s-ES" b="1" dirty="0"/>
              <a:t>Volumen de Producción: </a:t>
            </a:r>
            <a:r>
              <a:rPr lang="es-ES" dirty="0"/>
              <a:t>Tiene influencia directa en el punto de equilibrio, por que independientemente de las capacidades instalada y real, los gastos fijos no se modificarán en contraposición a los variables, cuyo comportamiento está en función directa de los volúmenes de producción y ventas.</a:t>
            </a:r>
            <a:endParaRPr lang="es-GT" dirty="0"/>
          </a:p>
          <a:p>
            <a:r>
              <a:rPr lang="es-ES" dirty="0"/>
              <a:t> </a:t>
            </a:r>
            <a:endParaRPr lang="es-GT" dirty="0"/>
          </a:p>
          <a:p>
            <a:pPr lvl="0"/>
            <a:r>
              <a:rPr lang="es-ES" b="1" dirty="0"/>
              <a:t>Tiempo: </a:t>
            </a:r>
            <a:r>
              <a:rPr lang="es-ES" dirty="0"/>
              <a:t>Esto se refiere a que no depende del cierre de un mes o período, lo que significa que puede calcularse, semanalmente, mensual, trimestral o anual, y aún cuando puede hacer variar el puntos de equilibrio, constituye una ventaja el poder relacionar con mayor oportunidad cualquier problema o desviación que se presente.</a:t>
            </a:r>
            <a:endParaRPr lang="es-GT" dirty="0"/>
          </a:p>
          <a:p>
            <a:pPr algn="just">
              <a:buNone/>
            </a:pPr>
            <a:endParaRPr lang="es-ES" b="1" dirty="0" smtClean="0"/>
          </a:p>
          <a:p>
            <a:pPr algn="just">
              <a:buNone/>
            </a:pPr>
            <a:endParaRPr lang="es-ES" dirty="0" smtClean="0"/>
          </a:p>
        </p:txBody>
      </p:sp>
      <p:sp>
        <p:nvSpPr>
          <p:cNvPr id="5" name="4 Rectángulo"/>
          <p:cNvSpPr/>
          <p:nvPr/>
        </p:nvSpPr>
        <p:spPr>
          <a:xfrm>
            <a:off x="539552" y="548680"/>
            <a:ext cx="72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b="1" dirty="0"/>
              <a:t>Factores Determinantes del Punto de Equilibrio</a:t>
            </a:r>
            <a:endParaRPr lang="es-E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272650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214</TotalTime>
  <Words>777</Words>
  <Application>Microsoft Office PowerPoint</Application>
  <PresentationFormat>Presentación en pantalla (4:3)</PresentationFormat>
  <Paragraphs>90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Austin</vt:lpstr>
      <vt:lpstr> PUNTO DE EQUILIBRIO</vt:lpstr>
      <vt:lpstr>INTRODUCCIÓN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CONTROL PRESUPUESTAL</vt:lpstr>
      <vt:lpstr>Presentación de PowerPoint</vt:lpstr>
      <vt:lpstr>Presentación de PowerPoint</vt:lpstr>
      <vt:lpstr>Presentación de PowerPoint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MERCADO DE DERIVADOS </dc:title>
  <dc:creator>DELFIDO MORALES</dc:creator>
  <cp:lastModifiedBy>DELFIDO MORALES</cp:lastModifiedBy>
  <cp:revision>78</cp:revision>
  <dcterms:created xsi:type="dcterms:W3CDTF">2013-03-09T16:56:16Z</dcterms:created>
  <dcterms:modified xsi:type="dcterms:W3CDTF">2013-10-05T21:34:38Z</dcterms:modified>
</cp:coreProperties>
</file>