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G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GT"/>
          </a:p>
        </p:txBody>
      </p:sp>
      <p:sp>
        <p:nvSpPr>
          <p:cNvPr id="4" name="3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202432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389361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107101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161144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2223718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1472966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6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8" name="7 Marcador de pie de página"/>
          <p:cNvSpPr>
            <a:spLocks noGrp="1"/>
          </p:cNvSpPr>
          <p:nvPr>
            <p:ph type="ftr" sz="quarter" idx="11"/>
          </p:nvPr>
        </p:nvSpPr>
        <p:spPr/>
        <p:txBody>
          <a:bodyPr/>
          <a:lstStyle/>
          <a:p>
            <a:endParaRPr lang="es-GT"/>
          </a:p>
        </p:txBody>
      </p:sp>
      <p:sp>
        <p:nvSpPr>
          <p:cNvPr id="9" name="8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2412343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4" name="3 Marcador de pie de página"/>
          <p:cNvSpPr>
            <a:spLocks noGrp="1"/>
          </p:cNvSpPr>
          <p:nvPr>
            <p:ph type="ftr" sz="quarter" idx="11"/>
          </p:nvPr>
        </p:nvSpPr>
        <p:spPr/>
        <p:txBody>
          <a:bodyPr/>
          <a:lstStyle/>
          <a:p>
            <a:endParaRPr lang="es-GT"/>
          </a:p>
        </p:txBody>
      </p:sp>
      <p:sp>
        <p:nvSpPr>
          <p:cNvPr id="5" name="4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22921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3" name="2 Marcador de pie de página"/>
          <p:cNvSpPr>
            <a:spLocks noGrp="1"/>
          </p:cNvSpPr>
          <p:nvPr>
            <p:ph type="ftr" sz="quarter" idx="11"/>
          </p:nvPr>
        </p:nvSpPr>
        <p:spPr/>
        <p:txBody>
          <a:bodyPr/>
          <a:lstStyle/>
          <a:p>
            <a:endParaRPr lang="es-GT"/>
          </a:p>
        </p:txBody>
      </p:sp>
      <p:sp>
        <p:nvSpPr>
          <p:cNvPr id="4" name="3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284478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G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3859401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G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9D0C80-7B52-4996-B794-9CC8C39392D5}" type="datetimeFigureOut">
              <a:rPr lang="es-GT" smtClean="0"/>
              <a:pPr/>
              <a:t>04/10/2013</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356003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D0C80-7B52-4996-B794-9CC8C39392D5}" type="datetimeFigureOut">
              <a:rPr lang="es-GT" smtClean="0"/>
              <a:pPr/>
              <a:t>04/10/2013</a:t>
            </a:fld>
            <a:endParaRPr lang="es-GT"/>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7F2D6-2180-48D7-A0FD-31990B62E247}" type="slidenum">
              <a:rPr lang="es-GT" smtClean="0"/>
              <a:pPr/>
              <a:t>‹Nº›</a:t>
            </a:fld>
            <a:endParaRPr lang="es-GT"/>
          </a:p>
        </p:txBody>
      </p:sp>
    </p:spTree>
    <p:extLst>
      <p:ext uri="{BB962C8B-B14F-4D97-AF65-F5344CB8AC3E}">
        <p14:creationId xmlns:p14="http://schemas.microsoft.com/office/powerpoint/2010/main" xmlns="" val="350504913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3"/>
            <a:ext cx="7772400" cy="954914"/>
          </a:xfrm>
        </p:spPr>
        <p:txBody>
          <a:bodyPr>
            <a:normAutofit/>
          </a:bodyPr>
          <a:lstStyle/>
          <a:p>
            <a:r>
              <a:rPr lang="es-GT" sz="2000" b="1" dirty="0" smtClean="0">
                <a:latin typeface="Times New Roman" pitchFamily="18" charset="0"/>
                <a:cs typeface="Times New Roman" pitchFamily="18" charset="0"/>
              </a:rPr>
              <a:t>LA GRAN DEPRESION DE 1929</a:t>
            </a:r>
            <a:endParaRPr lang="es-GT" sz="2000" b="1" dirty="0">
              <a:latin typeface="Times New Roman" pitchFamily="18" charset="0"/>
              <a:cs typeface="Times New Roman" pitchFamily="18" charset="0"/>
            </a:endParaRPr>
          </a:p>
        </p:txBody>
      </p:sp>
      <p:sp>
        <p:nvSpPr>
          <p:cNvPr id="3" name="2 Subtítulo"/>
          <p:cNvSpPr>
            <a:spLocks noGrp="1"/>
          </p:cNvSpPr>
          <p:nvPr>
            <p:ph type="subTitle" idx="1"/>
          </p:nvPr>
        </p:nvSpPr>
        <p:spPr>
          <a:xfrm>
            <a:off x="1043608" y="1124744"/>
            <a:ext cx="6400800" cy="3304388"/>
          </a:xfrm>
        </p:spPr>
        <p:txBody>
          <a:bodyPr>
            <a:normAutofit fontScale="92500" lnSpcReduction="20000"/>
          </a:bodyPr>
          <a:lstStyle/>
          <a:p>
            <a:pPr marL="342900" indent="-342900" algn="just">
              <a:buFont typeface="Arial" pitchFamily="34" charset="0"/>
              <a:buChar char="•"/>
            </a:pPr>
            <a:r>
              <a:rPr lang="es-GT" sz="2000" dirty="0" smtClean="0">
                <a:latin typeface="Times New Roman" pitchFamily="18" charset="0"/>
                <a:cs typeface="Times New Roman" pitchFamily="18" charset="0"/>
              </a:rPr>
              <a:t>La primera guerra mundial había favorecido a los Estados Unidos de Norte América, convirtiéndolo en el primer proveedor de materias primas y productos alimenticios e industriales</a:t>
            </a:r>
          </a:p>
          <a:p>
            <a:pPr marL="342900" indent="-342900" algn="just">
              <a:buFont typeface="Arial" pitchFamily="34" charset="0"/>
              <a:buChar char="•"/>
            </a:pPr>
            <a:r>
              <a:rPr lang="es-GT" sz="2000" dirty="0" smtClean="0">
                <a:latin typeface="Times New Roman" pitchFamily="18" charset="0"/>
                <a:cs typeface="Times New Roman" pitchFamily="18" charset="0"/>
              </a:rPr>
              <a:t>La guerra había traído un crecimiento industrial que se calcula en un 15%. Siendo los más favorecidos los relacionados con la industria bélica</a:t>
            </a:r>
          </a:p>
          <a:p>
            <a:pPr marL="342900" indent="-342900" algn="just">
              <a:buFont typeface="Arial" pitchFamily="34" charset="0"/>
              <a:buChar char="•"/>
            </a:pPr>
            <a:r>
              <a:rPr lang="es-GT" sz="2000" dirty="0" smtClean="0">
                <a:latin typeface="Times New Roman" pitchFamily="18" charset="0"/>
                <a:cs typeface="Times New Roman" pitchFamily="18" charset="0"/>
              </a:rPr>
              <a:t>La agricultura por el contrario no vivió un crecimiento similar, pues los precios agrícolas se mantuvieron por debajo de los precios industriales</a:t>
            </a:r>
          </a:p>
          <a:p>
            <a:pPr marL="342900" indent="-342900" algn="just">
              <a:buFont typeface="Arial" pitchFamily="34" charset="0"/>
              <a:buChar char="•"/>
            </a:pPr>
            <a:r>
              <a:rPr lang="es-GT" sz="2000" dirty="0" smtClean="0">
                <a:latin typeface="Times New Roman" pitchFamily="18" charset="0"/>
                <a:cs typeface="Times New Roman" pitchFamily="18" charset="0"/>
              </a:rPr>
              <a:t>La prosperidad indefinida y el optimismo se extendían por todas partes, eran los años dorados del consumismo y de la exaltación nacionalista.</a:t>
            </a:r>
          </a:p>
          <a:p>
            <a:pPr marL="342900" indent="-342900" algn="just">
              <a:buFont typeface="Arial" pitchFamily="34" charset="0"/>
              <a:buChar char="•"/>
            </a:pPr>
            <a:endParaRPr lang="es-GT" sz="2000" dirty="0" smtClean="0">
              <a:latin typeface="Times New Roman" pitchFamily="18" charset="0"/>
              <a:cs typeface="Times New Roman" pitchFamily="18" charset="0"/>
            </a:endParaRPr>
          </a:p>
          <a:p>
            <a:pPr marL="342900" indent="-342900" algn="just">
              <a:buFont typeface="Arial" pitchFamily="34" charset="0"/>
              <a:buChar char="•"/>
            </a:pPr>
            <a:endParaRPr lang="es-GT" sz="2000" dirty="0" smtClean="0">
              <a:latin typeface="Times New Roman" pitchFamily="18" charset="0"/>
              <a:cs typeface="Times New Roman" pitchFamily="18" charset="0"/>
            </a:endParaRPr>
          </a:p>
          <a:p>
            <a:pPr algn="just"/>
            <a:endParaRPr lang="es-GT" sz="2000" dirty="0" smtClean="0">
              <a:latin typeface="Times New Roman" pitchFamily="18" charset="0"/>
              <a:cs typeface="Times New Roman" pitchFamily="18" charset="0"/>
            </a:endParaRPr>
          </a:p>
          <a:p>
            <a:endParaRPr lang="es-GT"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1357290" y="4572008"/>
            <a:ext cx="6286544" cy="2071702"/>
          </a:xfrm>
          <a:prstGeom prst="rect">
            <a:avLst/>
          </a:prstGeom>
          <a:noFill/>
          <a:ln w="9525">
            <a:noFill/>
            <a:miter lim="800000"/>
            <a:headEnd/>
            <a:tailEnd/>
          </a:ln>
          <a:effectLst/>
        </p:spPr>
      </p:pic>
    </p:spTree>
    <p:extLst>
      <p:ext uri="{BB962C8B-B14F-4D97-AF65-F5344CB8AC3E}">
        <p14:creationId xmlns:p14="http://schemas.microsoft.com/office/powerpoint/2010/main" xmlns="" val="32551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par>
                          <p:cTn id="24" fill="hold">
                            <p:stCondLst>
                              <p:cond delay="2500"/>
                            </p:stCondLst>
                            <p:childTnLst>
                              <p:par>
                                <p:cTn id="25" presetID="8" presetClass="entr" presetSubtype="16" fill="hold" nodeType="after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diamond(in)">
                                      <p:cBhvr>
                                        <p:cTn id="2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000" dirty="0" smtClean="0">
                <a:latin typeface="Times New Roman" pitchFamily="18" charset="0"/>
                <a:cs typeface="Times New Roman" pitchFamily="18" charset="0"/>
              </a:rPr>
              <a:t>CRONOLOGIA DE LA CRISIS</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a:xfrm>
            <a:off x="428596" y="1071546"/>
            <a:ext cx="8229600" cy="5357850"/>
          </a:xfrm>
        </p:spPr>
        <p:txBody>
          <a:bodyPr>
            <a:normAutofit/>
          </a:bodyPr>
          <a:lstStyle/>
          <a:p>
            <a:r>
              <a:rPr lang="es-GT" sz="2000" dirty="0" smtClean="0">
                <a:latin typeface="Times New Roman" pitchFamily="18" charset="0"/>
                <a:cs typeface="Times New Roman" pitchFamily="18" charset="0"/>
              </a:rPr>
              <a:t>El 12 de junio de 1928 se produce un primer retroceso en la bolsa de valores</a:t>
            </a:r>
          </a:p>
          <a:p>
            <a:r>
              <a:rPr lang="es-GT" sz="2000" dirty="0" smtClean="0">
                <a:latin typeface="Times New Roman" pitchFamily="18" charset="0"/>
                <a:cs typeface="Times New Roman" pitchFamily="18" charset="0"/>
              </a:rPr>
              <a:t>A partir del mes de julio el alza vuelve a continuar y la campaña para las elecciones presidenciales se apoya sobre promesas de prosperidad </a:t>
            </a:r>
          </a:p>
          <a:p>
            <a:r>
              <a:rPr lang="es-GT" sz="2000" dirty="0" smtClean="0">
                <a:latin typeface="Times New Roman" pitchFamily="18" charset="0"/>
                <a:cs typeface="Times New Roman" pitchFamily="18" charset="0"/>
              </a:rPr>
              <a:t>En marzo de 1929 </a:t>
            </a:r>
            <a:r>
              <a:rPr lang="es-GT" sz="2000" dirty="0" err="1" smtClean="0">
                <a:latin typeface="Times New Roman" pitchFamily="18" charset="0"/>
                <a:cs typeface="Times New Roman" pitchFamily="18" charset="0"/>
              </a:rPr>
              <a:t>Hoover</a:t>
            </a:r>
            <a:r>
              <a:rPr lang="es-GT" sz="2000" dirty="0" smtClean="0">
                <a:latin typeface="Times New Roman" pitchFamily="18" charset="0"/>
                <a:cs typeface="Times New Roman" pitchFamily="18" charset="0"/>
              </a:rPr>
              <a:t> fue nombrado presidente. Su antecesor Calvin </a:t>
            </a:r>
            <a:r>
              <a:rPr lang="es-GT" sz="2000" dirty="0" err="1" smtClean="0">
                <a:latin typeface="Times New Roman" pitchFamily="18" charset="0"/>
                <a:cs typeface="Times New Roman" pitchFamily="18" charset="0"/>
              </a:rPr>
              <a:t>Cooligde</a:t>
            </a:r>
            <a:r>
              <a:rPr lang="es-GT" sz="2000" dirty="0" smtClean="0">
                <a:latin typeface="Times New Roman" pitchFamily="18" charset="0"/>
                <a:cs typeface="Times New Roman" pitchFamily="18" charset="0"/>
              </a:rPr>
              <a:t> afirmaba que el precio de las acciones era todavía muy bajo</a:t>
            </a:r>
          </a:p>
          <a:p>
            <a:r>
              <a:rPr lang="es-GT" sz="2000" dirty="0" smtClean="0">
                <a:latin typeface="Times New Roman" pitchFamily="18" charset="0"/>
                <a:cs typeface="Times New Roman" pitchFamily="18" charset="0"/>
              </a:rPr>
              <a:t>Muchos empezaron a temer, que como toda burbuja de </a:t>
            </a:r>
            <a:r>
              <a:rPr lang="es-GT" sz="2000" dirty="0" err="1" smtClean="0">
                <a:latin typeface="Times New Roman" pitchFamily="18" charset="0"/>
                <a:cs typeface="Times New Roman" pitchFamily="18" charset="0"/>
              </a:rPr>
              <a:t>jabon</a:t>
            </a:r>
            <a:r>
              <a:rPr lang="es-GT" sz="2000" dirty="0" smtClean="0">
                <a:latin typeface="Times New Roman" pitchFamily="18" charset="0"/>
                <a:cs typeface="Times New Roman" pitchFamily="18" charset="0"/>
              </a:rPr>
              <a:t> también ésta tendría que explotar </a:t>
            </a:r>
          </a:p>
          <a:p>
            <a:r>
              <a:rPr lang="es-GT" sz="2000" dirty="0" smtClean="0">
                <a:latin typeface="Times New Roman" pitchFamily="18" charset="0"/>
                <a:cs typeface="Times New Roman" pitchFamily="18" charset="0"/>
              </a:rPr>
              <a:t>El 23 de octubre se vendieron 6 millones de acciones a precios cada vez menores </a:t>
            </a:r>
          </a:p>
          <a:p>
            <a:r>
              <a:rPr lang="es-GT" sz="2000" dirty="0" smtClean="0">
                <a:latin typeface="Times New Roman" pitchFamily="18" charset="0"/>
                <a:cs typeface="Times New Roman" pitchFamily="18" charset="0"/>
              </a:rPr>
              <a:t>El jueves 24 de octubre el “jueves negro” estalla el pánico con una oferta de venta de 12.894,650.00 y una demanda casi nula </a:t>
            </a:r>
          </a:p>
          <a:p>
            <a:r>
              <a:rPr lang="es-GT" sz="2000" dirty="0" smtClean="0">
                <a:latin typeface="Times New Roman" pitchFamily="18" charset="0"/>
                <a:cs typeface="Times New Roman" pitchFamily="18" charset="0"/>
              </a:rPr>
              <a:t>El lunes 28 de octubre comienza el desastre</a:t>
            </a:r>
          </a:p>
          <a:p>
            <a:r>
              <a:rPr lang="es-GT" sz="2000" dirty="0" smtClean="0">
                <a:latin typeface="Times New Roman" pitchFamily="18" charset="0"/>
                <a:cs typeface="Times New Roman" pitchFamily="18" charset="0"/>
              </a:rPr>
              <a:t>El martes 29 de octubre es el día más desastroso que haya conocido la bolsa de New York.</a:t>
            </a:r>
          </a:p>
          <a:p>
            <a:pPr algn="ctr">
              <a:buNone/>
            </a:pPr>
            <a:endParaRPr lang="es-GT" sz="2000" dirty="0" smtClean="0">
              <a:latin typeface="Times New Roman" pitchFamily="18" charset="0"/>
              <a:cs typeface="Times New Roman" pitchFamily="18" charset="0"/>
            </a:endParaRPr>
          </a:p>
          <a:p>
            <a:endParaRPr lang="es-GT"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par>
                          <p:cTn id="24" fill="hold">
                            <p:stCondLst>
                              <p:cond delay="2500"/>
                            </p:stCondLst>
                            <p:childTnLst>
                              <p:par>
                                <p:cTn id="25" presetID="8"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500"/>
                                        <p:tgtEl>
                                          <p:spTgt spid="3">
                                            <p:txEl>
                                              <p:pRg st="4" end="4"/>
                                            </p:txEl>
                                          </p:spTgt>
                                        </p:tgtEl>
                                      </p:cBhvr>
                                    </p:animEffect>
                                  </p:childTnLst>
                                </p:cTn>
                              </p:par>
                            </p:childTnLst>
                          </p:cTn>
                        </p:par>
                        <p:par>
                          <p:cTn id="28" fill="hold">
                            <p:stCondLst>
                              <p:cond delay="3000"/>
                            </p:stCondLst>
                            <p:childTnLst>
                              <p:par>
                                <p:cTn id="29" presetID="8"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in)">
                                      <p:cBhvr>
                                        <p:cTn id="31" dur="500"/>
                                        <p:tgtEl>
                                          <p:spTgt spid="3">
                                            <p:txEl>
                                              <p:pRg st="5" end="5"/>
                                            </p:txEl>
                                          </p:spTgt>
                                        </p:tgtEl>
                                      </p:cBhvr>
                                    </p:animEffect>
                                  </p:childTnLst>
                                </p:cTn>
                              </p:par>
                            </p:childTnLst>
                          </p:cTn>
                        </p:par>
                        <p:par>
                          <p:cTn id="32" fill="hold">
                            <p:stCondLst>
                              <p:cond delay="3500"/>
                            </p:stCondLst>
                            <p:childTnLst>
                              <p:par>
                                <p:cTn id="33" presetID="8" presetClass="entr" presetSubtype="16"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diamond(in)">
                                      <p:cBhvr>
                                        <p:cTn id="35" dur="500"/>
                                        <p:tgtEl>
                                          <p:spTgt spid="3">
                                            <p:txEl>
                                              <p:pRg st="6" end="6"/>
                                            </p:txEl>
                                          </p:spTgt>
                                        </p:tgtEl>
                                      </p:cBhvr>
                                    </p:animEffect>
                                  </p:childTnLst>
                                </p:cTn>
                              </p:par>
                            </p:childTnLst>
                          </p:cTn>
                        </p:par>
                        <p:par>
                          <p:cTn id="36" fill="hold">
                            <p:stCondLst>
                              <p:cond delay="4000"/>
                            </p:stCondLst>
                            <p:childTnLst>
                              <p:par>
                                <p:cTn id="37" presetID="8" presetClass="entr" presetSubtype="16"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amond(in)">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357430"/>
            <a:ext cx="7429552" cy="1357314"/>
          </a:xfrm>
        </p:spPr>
        <p:txBody>
          <a:bodyPr/>
          <a:lstStyle/>
          <a:p>
            <a:r>
              <a:rPr lang="es-GT" dirty="0" smtClean="0"/>
              <a:t>MUCHAS GRACIAS</a:t>
            </a:r>
            <a:endParaRPr lang="es-G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GT" sz="2000" dirty="0" smtClean="0">
                <a:latin typeface="Times New Roman" pitchFamily="18" charset="0"/>
                <a:cs typeface="Times New Roman" pitchFamily="18" charset="0"/>
              </a:rPr>
              <a:t>CRECIMIENTO ARTIFICIAL DE LA BOLSA</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GT" sz="2000" dirty="0" smtClean="0">
                <a:latin typeface="Times New Roman" pitchFamily="18" charset="0"/>
                <a:cs typeface="Times New Roman" pitchFamily="18" charset="0"/>
              </a:rPr>
              <a:t>Desde 1925 la economía </a:t>
            </a:r>
            <a:r>
              <a:rPr lang="es-GT" sz="2000" dirty="0" smtClean="0">
                <a:latin typeface="Times New Roman" pitchFamily="18" charset="0"/>
                <a:cs typeface="Times New Roman" pitchFamily="18" charset="0"/>
              </a:rPr>
              <a:t>norteamericana </a:t>
            </a:r>
            <a:r>
              <a:rPr lang="es-GT" sz="2000" dirty="0" smtClean="0">
                <a:latin typeface="Times New Roman" pitchFamily="18" charset="0"/>
                <a:cs typeface="Times New Roman" pitchFamily="18" charset="0"/>
              </a:rPr>
              <a:t>había ido creciendo de una manera importante, se supera aquí la crisis de la posguerra, es la etapa de la </a:t>
            </a:r>
            <a:r>
              <a:rPr lang="es-GT" sz="2000" dirty="0" err="1" smtClean="0">
                <a:latin typeface="Times New Roman" pitchFamily="18" charset="0"/>
                <a:cs typeface="Times New Roman" pitchFamily="18" charset="0"/>
              </a:rPr>
              <a:t>prosperity</a:t>
            </a:r>
            <a:r>
              <a:rPr lang="es-GT" sz="2000" dirty="0" smtClean="0">
                <a:latin typeface="Times New Roman" pitchFamily="18" charset="0"/>
                <a:cs typeface="Times New Roman" pitchFamily="18" charset="0"/>
              </a:rPr>
              <a:t> y de los locos años veinte, en los que reina el optimismo </a:t>
            </a:r>
          </a:p>
          <a:p>
            <a:pPr algn="just"/>
            <a:r>
              <a:rPr lang="es-GT" sz="2000" dirty="0" smtClean="0">
                <a:latin typeface="Times New Roman" pitchFamily="18" charset="0"/>
                <a:cs typeface="Times New Roman" pitchFamily="18" charset="0"/>
              </a:rPr>
              <a:t>En el año 1928 se dieron los primeros </a:t>
            </a:r>
            <a:r>
              <a:rPr lang="es-GT" sz="2000" dirty="0" err="1" smtClean="0">
                <a:latin typeface="Times New Roman" pitchFamily="18" charset="0"/>
                <a:cs typeface="Times New Roman" pitchFamily="18" charset="0"/>
              </a:rPr>
              <a:t>sintomas</a:t>
            </a:r>
            <a:r>
              <a:rPr lang="es-GT" sz="2000" dirty="0" smtClean="0">
                <a:latin typeface="Times New Roman" pitchFamily="18" charset="0"/>
                <a:cs typeface="Times New Roman" pitchFamily="18" charset="0"/>
              </a:rPr>
              <a:t> de que la tendencia alcista de la bolsa podía cambiar. </a:t>
            </a:r>
          </a:p>
          <a:p>
            <a:pPr algn="ctr"/>
            <a:r>
              <a:rPr lang="es-GT" sz="2000" dirty="0" smtClean="0">
                <a:latin typeface="Times New Roman" pitchFamily="18" charset="0"/>
                <a:cs typeface="Times New Roman" pitchFamily="18" charset="0"/>
              </a:rPr>
              <a:t>Uno de los mejores negocios era invertir en la bolsa ya que las ganancias estaban garantizadas, invertir en la bolsa hace que muchas empresas se descapitalicen.</a:t>
            </a:r>
          </a:p>
          <a:p>
            <a:pPr algn="just"/>
            <a:r>
              <a:rPr lang="es-GT" sz="2000" dirty="0" smtClean="0">
                <a:latin typeface="Times New Roman" pitchFamily="18" charset="0"/>
                <a:cs typeface="Times New Roman" pitchFamily="18" charset="0"/>
              </a:rPr>
              <a:t>Los bancos buscan más la especulación que la inversión </a:t>
            </a:r>
            <a:endParaRPr lang="es-GT"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81403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778098"/>
          </a:xfrm>
        </p:spPr>
        <p:txBody>
          <a:bodyPr>
            <a:normAutofit/>
          </a:bodyPr>
          <a:lstStyle/>
          <a:p>
            <a:r>
              <a:rPr lang="es-GT" sz="2000" dirty="0" smtClean="0">
                <a:latin typeface="Times New Roman" pitchFamily="18" charset="0"/>
                <a:cs typeface="Times New Roman" pitchFamily="18" charset="0"/>
              </a:rPr>
              <a:t>LAS CAUSAS DE LA CRISIS</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1071546"/>
            <a:ext cx="8229600" cy="5054617"/>
          </a:xfrm>
        </p:spPr>
        <p:txBody>
          <a:bodyPr>
            <a:normAutofit/>
          </a:bodyPr>
          <a:lstStyle/>
          <a:p>
            <a:pPr algn="just"/>
            <a:r>
              <a:rPr lang="es-GT" sz="2000" dirty="0" smtClean="0">
                <a:latin typeface="Times New Roman" pitchFamily="18" charset="0"/>
                <a:cs typeface="Times New Roman" pitchFamily="18" charset="0"/>
              </a:rPr>
              <a:t>Superproducción: ante un mercado que no demanda más productos, el desarrollo había sido constante hasta 1927 generándose una abundancia de productos industriales</a:t>
            </a:r>
          </a:p>
          <a:p>
            <a:pPr algn="just"/>
            <a:r>
              <a:rPr lang="es-GT" sz="2000" dirty="0" err="1" smtClean="0">
                <a:latin typeface="Times New Roman" pitchFamily="18" charset="0"/>
                <a:cs typeface="Times New Roman" pitchFamily="18" charset="0"/>
              </a:rPr>
              <a:t>Subconsumo</a:t>
            </a:r>
            <a:r>
              <a:rPr lang="es-GT" sz="2000" dirty="0" smtClean="0">
                <a:latin typeface="Times New Roman" pitchFamily="18" charset="0"/>
                <a:cs typeface="Times New Roman" pitchFamily="18" charset="0"/>
              </a:rPr>
              <a:t>: el desarrollo económico de la etapa anterior había beneficiada a la clase alta, pero la inmensa mayoría se había empobrecido y reducido su capacidad adquisitiva.</a:t>
            </a:r>
          </a:p>
          <a:p>
            <a:pPr algn="just"/>
            <a:r>
              <a:rPr lang="es-GT" sz="2000" dirty="0" smtClean="0">
                <a:latin typeface="Times New Roman" pitchFamily="18" charset="0"/>
                <a:cs typeface="Times New Roman" pitchFamily="18" charset="0"/>
              </a:rPr>
              <a:t>En el campo concretamente la situación era crítica ya que al existir abundancia de productos agrarios los precios son bajísimos y el campesino se ve arruinado al no obtener beneficios.</a:t>
            </a:r>
          </a:p>
          <a:p>
            <a:pPr algn="just"/>
            <a:endParaRPr lang="es-GT" sz="2000" dirty="0" smtClean="0">
              <a:latin typeface="Times New Roman" pitchFamily="18" charset="0"/>
              <a:cs typeface="Times New Roman" pitchFamily="18" charset="0"/>
            </a:endParaRPr>
          </a:p>
          <a:p>
            <a:pPr algn="just"/>
            <a:endParaRPr lang="es-GT" sz="2000"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srcRect/>
          <a:stretch>
            <a:fillRect/>
          </a:stretch>
        </p:blipFill>
        <p:spPr bwMode="auto">
          <a:xfrm>
            <a:off x="928662" y="4214818"/>
            <a:ext cx="7643866" cy="2066925"/>
          </a:xfrm>
          <a:prstGeom prst="rect">
            <a:avLst/>
          </a:prstGeom>
          <a:noFill/>
          <a:ln w="9525">
            <a:noFill/>
            <a:miter lim="800000"/>
            <a:headEnd/>
            <a:tailEnd/>
          </a:ln>
          <a:effectLst/>
        </p:spPr>
      </p:pic>
    </p:spTree>
    <p:extLst>
      <p:ext uri="{BB962C8B-B14F-4D97-AF65-F5344CB8AC3E}">
        <p14:creationId xmlns:p14="http://schemas.microsoft.com/office/powerpoint/2010/main" xmlns="" val="223940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in)">
                                      <p:cBhvr>
                                        <p:cTn id="7" dur="500"/>
                                        <p:tgtEl>
                                          <p:spTgt spid="2051"/>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500"/>
                                        <p:tgtEl>
                                          <p:spTgt spid="2"/>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500"/>
                                        <p:tgtEl>
                                          <p:spTgt spid="3">
                                            <p:txEl>
                                              <p:pRg st="0" end="0"/>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500"/>
                                        <p:tgtEl>
                                          <p:spTgt spid="3">
                                            <p:txEl>
                                              <p:pRg st="1" end="1"/>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500"/>
                                        <p:tgtEl>
                                          <p:spTgt spid="3">
                                            <p:txEl>
                                              <p:pRg st="2" end="2"/>
                                            </p:txEl>
                                          </p:spTgt>
                                        </p:tgtEl>
                                      </p:cBhvr>
                                    </p:animEffect>
                                  </p:childTnLst>
                                </p:cTn>
                              </p:par>
                            </p:childTnLst>
                          </p:cTn>
                        </p:par>
                        <p:par>
                          <p:cTn id="24" fill="hold">
                            <p:stCondLst>
                              <p:cond delay="2500"/>
                            </p:stCondLst>
                            <p:childTnLst>
                              <p:par>
                                <p:cTn id="25" presetID="8" presetClass="entr" presetSubtype="16" fill="hold" nodeType="afterEffect">
                                  <p:stCondLst>
                                    <p:cond delay="0"/>
                                  </p:stCondLst>
                                  <p:childTnLst>
                                    <p:set>
                                      <p:cBhvr>
                                        <p:cTn id="26" dur="1" fill="hold">
                                          <p:stCondLst>
                                            <p:cond delay="0"/>
                                          </p:stCondLst>
                                        </p:cTn>
                                        <p:tgtEl>
                                          <p:spTgt spid="2051"/>
                                        </p:tgtEl>
                                        <p:attrNameLst>
                                          <p:attrName>style.visibility</p:attrName>
                                        </p:attrNameLst>
                                      </p:cBhvr>
                                      <p:to>
                                        <p:strVal val="visible"/>
                                      </p:to>
                                    </p:set>
                                    <p:animEffect transition="in" filter="diamond(in)">
                                      <p:cBhvr>
                                        <p:cTn id="2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000" dirty="0" smtClean="0">
                <a:latin typeface="Times New Roman" pitchFamily="18" charset="0"/>
                <a:cs typeface="Times New Roman" pitchFamily="18" charset="0"/>
              </a:rPr>
              <a:t>DESARROLLO DE LA CRISIS</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marL="0" indent="0">
              <a:buNone/>
            </a:pPr>
            <a:r>
              <a:rPr lang="es-GT" sz="2000" dirty="0" smtClean="0">
                <a:latin typeface="Times New Roman" pitchFamily="18" charset="0"/>
                <a:cs typeface="Times New Roman" pitchFamily="18" charset="0"/>
              </a:rPr>
              <a:t>La crisis en Estados Unidos</a:t>
            </a:r>
          </a:p>
          <a:p>
            <a:pPr>
              <a:buFont typeface="Wingdings" pitchFamily="2" charset="2"/>
              <a:buChar char="§"/>
            </a:pPr>
            <a:r>
              <a:rPr lang="es-GT" sz="2000" dirty="0" smtClean="0">
                <a:latin typeface="Times New Roman" pitchFamily="18" charset="0"/>
                <a:cs typeface="Times New Roman" pitchFamily="18" charset="0"/>
              </a:rPr>
              <a:t>La crisis de la bolsa será determinante, desde septiembre de 1929, la tendencia alcista de la bolsa se estanca o inicia un descenso después de varios años de crecimiento ininterrumpido.</a:t>
            </a:r>
          </a:p>
          <a:p>
            <a:pPr>
              <a:buFont typeface="Wingdings" pitchFamily="2" charset="2"/>
              <a:buChar char="§"/>
            </a:pPr>
            <a:r>
              <a:rPr lang="es-GT" sz="2000" dirty="0" smtClean="0">
                <a:latin typeface="Times New Roman" pitchFamily="18" charset="0"/>
                <a:cs typeface="Times New Roman" pitchFamily="18" charset="0"/>
              </a:rPr>
              <a:t>Este descenso de la bolsa está determinado en parte por la baja del precio del cobre y el acero son los primero indicios que algo iba mal, tras este aviso algunos venden, pero los especuladores siguen comprando</a:t>
            </a:r>
          </a:p>
          <a:p>
            <a:pPr>
              <a:buFont typeface="Wingdings" pitchFamily="2" charset="2"/>
              <a:buChar char="§"/>
            </a:pPr>
            <a:r>
              <a:rPr lang="es-GT" sz="2000" dirty="0" smtClean="0">
                <a:latin typeface="Times New Roman" pitchFamily="18" charset="0"/>
                <a:cs typeface="Times New Roman" pitchFamily="18" charset="0"/>
              </a:rPr>
              <a:t>Desde el 21 se acumulaban las evoluciones de las cotizaciones en la bolsa de New York, ahorradores intentando retirar su dinero de un banco.</a:t>
            </a:r>
          </a:p>
          <a:p>
            <a:pPr>
              <a:buFont typeface="Wingdings" pitchFamily="2" charset="2"/>
              <a:buChar char="§"/>
            </a:pPr>
            <a:r>
              <a:rPr lang="es-GT" sz="2000" dirty="0" smtClean="0">
                <a:latin typeface="Times New Roman" pitchFamily="18" charset="0"/>
                <a:cs typeface="Times New Roman" pitchFamily="18" charset="0"/>
              </a:rPr>
              <a:t>El 24 de octubre de 1929 llega el llamado jueves negro, se produce un desplome espectacular de la bolsa, 13 millones de acciones salen al mercado y no hay compradores </a:t>
            </a:r>
          </a:p>
          <a:p>
            <a:pPr marL="0" indent="0">
              <a:buNone/>
            </a:pPr>
            <a:endParaRPr lang="es-GT"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97376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par>
                          <p:cTn id="24" fill="hold">
                            <p:stCondLst>
                              <p:cond delay="2500"/>
                            </p:stCondLst>
                            <p:childTnLst>
                              <p:par>
                                <p:cTn id="25" presetID="8"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000" dirty="0" smtClean="0">
                <a:latin typeface="Times New Roman" pitchFamily="18" charset="0"/>
                <a:cs typeface="Times New Roman" pitchFamily="18" charset="0"/>
              </a:rPr>
              <a:t>LA CRISIS A ESCALA MUNDIAL</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1600200"/>
            <a:ext cx="8229600" cy="4781128"/>
          </a:xfrm>
        </p:spPr>
        <p:txBody>
          <a:bodyPr>
            <a:normAutofit/>
          </a:bodyPr>
          <a:lstStyle/>
          <a:p>
            <a:pPr algn="just">
              <a:buFont typeface="Wingdings" pitchFamily="2" charset="2"/>
              <a:buChar char="§"/>
            </a:pPr>
            <a:r>
              <a:rPr lang="es-GT" sz="2000" dirty="0" smtClean="0">
                <a:latin typeface="Times New Roman" pitchFamily="18" charset="0"/>
                <a:cs typeface="Times New Roman" pitchFamily="18" charset="0"/>
              </a:rPr>
              <a:t>Estados Unidos es el primer productor mundial y también el principal mercado, tiene invertido capitales por todo el mundo principalmente en Europa, América Central y América del sur</a:t>
            </a:r>
          </a:p>
          <a:p>
            <a:pPr algn="just">
              <a:buFont typeface="Wingdings" pitchFamily="2" charset="2"/>
              <a:buChar char="§"/>
            </a:pPr>
            <a:r>
              <a:rPr lang="es-GT" sz="2000" dirty="0" smtClean="0">
                <a:latin typeface="Times New Roman" pitchFamily="18" charset="0"/>
                <a:cs typeface="Times New Roman" pitchFamily="18" charset="0"/>
              </a:rPr>
              <a:t>Al retirar los capitales estos países se ven privados de financiamiento, se sumieron también en la crisis y dejaron de comprar productos americanos</a:t>
            </a:r>
          </a:p>
          <a:p>
            <a:pPr algn="just">
              <a:buFont typeface="Wingdings" pitchFamily="2" charset="2"/>
              <a:buChar char="§"/>
            </a:pPr>
            <a:r>
              <a:rPr lang="es-GT" sz="2000" dirty="0" smtClean="0">
                <a:latin typeface="Times New Roman" pitchFamily="18" charset="0"/>
                <a:cs typeface="Times New Roman" pitchFamily="18" charset="0"/>
              </a:rPr>
              <a:t>Crisis en Europa: De todos los países de Europeos los más afectados van a ser Alemania y Austria, eran los que más dependían del capital Estadounidense </a:t>
            </a:r>
          </a:p>
          <a:p>
            <a:pPr algn="just">
              <a:buFont typeface="Wingdings" pitchFamily="2" charset="2"/>
              <a:buChar char="§"/>
            </a:pPr>
            <a:r>
              <a:rPr lang="es-GT" sz="2000" dirty="0" smtClean="0">
                <a:latin typeface="Times New Roman" pitchFamily="18" charset="0"/>
                <a:cs typeface="Times New Roman" pitchFamily="18" charset="0"/>
              </a:rPr>
              <a:t>Francia es el país menos afectado por la depresión, esto es debido a que esta menos industrializado y tiene una agricultura diversificada.</a:t>
            </a:r>
          </a:p>
          <a:p>
            <a:pPr algn="just">
              <a:buFont typeface="Wingdings" pitchFamily="2" charset="2"/>
              <a:buChar char="§"/>
            </a:pPr>
            <a:r>
              <a:rPr lang="es-GT" sz="2000" dirty="0" smtClean="0">
                <a:latin typeface="Times New Roman" pitchFamily="18" charset="0"/>
                <a:cs typeface="Times New Roman" pitchFamily="18" charset="0"/>
              </a:rPr>
              <a:t>Gran Bretaña tiene varias ventajas para afrentar la crisis, hay oro en sus dominios y esto respalda sus moneda. Además la bajada de los productos alimenticios le benefició, es lo que importa generalmente. </a:t>
            </a:r>
          </a:p>
          <a:p>
            <a:pPr algn="just">
              <a:buFont typeface="Wingdings" pitchFamily="2" charset="2"/>
              <a:buChar char="§"/>
            </a:pPr>
            <a:endParaRPr lang="es-GT" sz="2000" dirty="0" smtClean="0">
              <a:latin typeface="Times New Roman" pitchFamily="18" charset="0"/>
              <a:cs typeface="Times New Roman" pitchFamily="18" charset="0"/>
            </a:endParaRPr>
          </a:p>
          <a:p>
            <a:pPr algn="just">
              <a:buFont typeface="Wingdings" pitchFamily="2" charset="2"/>
              <a:buChar char="§"/>
            </a:pPr>
            <a:endParaRPr lang="es-GT" sz="2000" dirty="0" smtClean="0">
              <a:latin typeface="Times New Roman" pitchFamily="18" charset="0"/>
              <a:cs typeface="Times New Roman" pitchFamily="18" charset="0"/>
            </a:endParaRPr>
          </a:p>
          <a:p>
            <a:pPr marL="0" indent="0" algn="just">
              <a:buNone/>
            </a:pPr>
            <a:endParaRPr lang="es-GT" sz="2000" dirty="0" smtClean="0">
              <a:latin typeface="Times New Roman" pitchFamily="18" charset="0"/>
              <a:cs typeface="Times New Roman" pitchFamily="18" charset="0"/>
            </a:endParaRPr>
          </a:p>
          <a:p>
            <a:pPr marL="0" indent="0" algn="just">
              <a:buNone/>
            </a:pPr>
            <a:endParaRPr lang="es-GT" sz="2000" dirty="0" smtClean="0">
              <a:latin typeface="Times New Roman" pitchFamily="18" charset="0"/>
              <a:cs typeface="Times New Roman" pitchFamily="18" charset="0"/>
            </a:endParaRPr>
          </a:p>
          <a:p>
            <a:pPr marL="0" indent="0">
              <a:buNone/>
            </a:pPr>
            <a:endParaRPr lang="es-GT"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4191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par>
                          <p:cTn id="24" fill="hold">
                            <p:stCondLst>
                              <p:cond delay="2500"/>
                            </p:stCondLst>
                            <p:childTnLst>
                              <p:par>
                                <p:cTn id="25" presetID="8"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43240" y="274638"/>
            <a:ext cx="6000760" cy="1143000"/>
          </a:xfrm>
        </p:spPr>
        <p:txBody>
          <a:bodyPr>
            <a:normAutofit/>
          </a:bodyPr>
          <a:lstStyle/>
          <a:p>
            <a:r>
              <a:rPr lang="es-GT" sz="2000" dirty="0" smtClean="0">
                <a:latin typeface="Times New Roman" pitchFamily="18" charset="0"/>
                <a:cs typeface="Times New Roman" pitchFamily="18" charset="0"/>
              </a:rPr>
              <a:t>CONSECUENCIAS DE LA CRISIS</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a:xfrm>
            <a:off x="357158" y="2332037"/>
            <a:ext cx="8786842" cy="4525963"/>
          </a:xfrm>
        </p:spPr>
        <p:txBody>
          <a:bodyPr>
            <a:normAutofit/>
          </a:bodyPr>
          <a:lstStyle/>
          <a:p>
            <a:pPr marL="0" indent="0">
              <a:buNone/>
            </a:pPr>
            <a:r>
              <a:rPr lang="es-GT" sz="2000" dirty="0" smtClean="0">
                <a:latin typeface="Times New Roman" pitchFamily="18" charset="0"/>
                <a:cs typeface="Times New Roman" pitchFamily="18" charset="0"/>
              </a:rPr>
              <a:t>Las consecuencias de la cris fueron tremendas en todos los aspectos:</a:t>
            </a:r>
          </a:p>
          <a:p>
            <a:pPr>
              <a:buFont typeface="Wingdings" pitchFamily="2" charset="2"/>
              <a:buChar char="§"/>
            </a:pPr>
            <a:r>
              <a:rPr lang="es-GT" sz="2000" dirty="0" smtClean="0">
                <a:latin typeface="Times New Roman" pitchFamily="18" charset="0"/>
                <a:cs typeface="Times New Roman" pitchFamily="18" charset="0"/>
              </a:rPr>
              <a:t>Aspecto Social: paro, indigencia, aumento de la delincuencia </a:t>
            </a:r>
          </a:p>
          <a:p>
            <a:pPr>
              <a:buFont typeface="Wingdings" pitchFamily="2" charset="2"/>
              <a:buChar char="§"/>
            </a:pPr>
            <a:r>
              <a:rPr lang="es-GT" sz="2000" dirty="0" smtClean="0">
                <a:latin typeface="Times New Roman" pitchFamily="18" charset="0"/>
                <a:cs typeface="Times New Roman" pitchFamily="18" charset="0"/>
              </a:rPr>
              <a:t>Político: Desde el punto de vista político los estados que hasta entonces habían seguido el lema de dejar libre a la economía van a adoptar un intervencionismo.</a:t>
            </a:r>
          </a:p>
          <a:p>
            <a:pPr>
              <a:buFont typeface="Wingdings" pitchFamily="2" charset="2"/>
              <a:buChar char="§"/>
            </a:pPr>
            <a:r>
              <a:rPr lang="es-GT" sz="2000" dirty="0" smtClean="0">
                <a:latin typeface="Times New Roman" pitchFamily="18" charset="0"/>
                <a:cs typeface="Times New Roman" pitchFamily="18" charset="0"/>
              </a:rPr>
              <a:t>En Europa debido a la crisis van a subir al poder los partidos de corte autoritario que proponen un control total de la economía.</a:t>
            </a:r>
          </a:p>
          <a:p>
            <a:pPr>
              <a:buFont typeface="Wingdings" pitchFamily="2" charset="2"/>
              <a:buChar char="§"/>
            </a:pPr>
            <a:r>
              <a:rPr lang="es-GT" sz="2000" dirty="0" smtClean="0">
                <a:latin typeface="Times New Roman" pitchFamily="18" charset="0"/>
                <a:cs typeface="Times New Roman" pitchFamily="18" charset="0"/>
              </a:rPr>
              <a:t>En Estados Unidos destacó la política del presidente Roosevelt denominada New </a:t>
            </a:r>
            <a:r>
              <a:rPr lang="es-GT" sz="2000" dirty="0" err="1" smtClean="0">
                <a:latin typeface="Times New Roman" pitchFamily="18" charset="0"/>
                <a:cs typeface="Times New Roman" pitchFamily="18" charset="0"/>
              </a:rPr>
              <a:t>Deal</a:t>
            </a:r>
            <a:r>
              <a:rPr lang="es-GT" sz="2000" dirty="0" smtClean="0">
                <a:latin typeface="Times New Roman" pitchFamily="18" charset="0"/>
                <a:cs typeface="Times New Roman" pitchFamily="18" charset="0"/>
              </a:rPr>
              <a:t>, que pretendía entre muchas cosas una subida de precios y salarios para reactivar el consumo</a:t>
            </a:r>
          </a:p>
          <a:p>
            <a:pPr>
              <a:buFont typeface="Wingdings" pitchFamily="2" charset="2"/>
              <a:buChar char="§"/>
            </a:pPr>
            <a:r>
              <a:rPr lang="es-GT" sz="2000" dirty="0" smtClean="0">
                <a:latin typeface="Times New Roman" pitchFamily="18" charset="0"/>
                <a:cs typeface="Times New Roman" pitchFamily="18" charset="0"/>
              </a:rPr>
              <a:t>Económicas: El hundimiento de la bolsa conlleva a la quiebra de muchas empresas por no disponer de capital para su financiación y la bajada de los productos ante la saturación del mercado.</a:t>
            </a:r>
          </a:p>
          <a:p>
            <a:pPr marL="0" indent="0">
              <a:buNone/>
            </a:pPr>
            <a:endParaRPr lang="es-GT" sz="20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214282" y="0"/>
            <a:ext cx="2857500" cy="2438400"/>
          </a:xfrm>
          <a:prstGeom prst="rect">
            <a:avLst/>
          </a:prstGeom>
          <a:noFill/>
          <a:ln w="9525">
            <a:noFill/>
            <a:miter lim="800000"/>
            <a:headEnd/>
            <a:tailEnd/>
          </a:ln>
          <a:effectLst/>
        </p:spPr>
      </p:pic>
    </p:spTree>
    <p:extLst>
      <p:ext uri="{BB962C8B-B14F-4D97-AF65-F5344CB8AC3E}">
        <p14:creationId xmlns:p14="http://schemas.microsoft.com/office/powerpoint/2010/main" xmlns="" val="108422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par>
                          <p:cTn id="24" fill="hold">
                            <p:stCondLst>
                              <p:cond delay="2500"/>
                            </p:stCondLst>
                            <p:childTnLst>
                              <p:par>
                                <p:cTn id="25" presetID="8"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500"/>
                                        <p:tgtEl>
                                          <p:spTgt spid="3">
                                            <p:txEl>
                                              <p:pRg st="4" end="4"/>
                                            </p:txEl>
                                          </p:spTgt>
                                        </p:tgtEl>
                                      </p:cBhvr>
                                    </p:animEffect>
                                  </p:childTnLst>
                                </p:cTn>
                              </p:par>
                            </p:childTnLst>
                          </p:cTn>
                        </p:par>
                        <p:par>
                          <p:cTn id="28" fill="hold">
                            <p:stCondLst>
                              <p:cond delay="3000"/>
                            </p:stCondLst>
                            <p:childTnLst>
                              <p:par>
                                <p:cTn id="29" presetID="8"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in)">
                                      <p:cBhvr>
                                        <p:cTn id="31" dur="500"/>
                                        <p:tgtEl>
                                          <p:spTgt spid="3">
                                            <p:txEl>
                                              <p:pRg st="5" end="5"/>
                                            </p:txEl>
                                          </p:spTgt>
                                        </p:tgtEl>
                                      </p:cBhvr>
                                    </p:animEffect>
                                  </p:childTnLst>
                                </p:cTn>
                              </p:par>
                            </p:childTnLst>
                          </p:cTn>
                        </p:par>
                        <p:par>
                          <p:cTn id="32" fill="hold">
                            <p:stCondLst>
                              <p:cond delay="3500"/>
                            </p:stCondLst>
                            <p:childTnLst>
                              <p:par>
                                <p:cTn id="33" presetID="8" presetClass="entr" presetSubtype="16" fill="hold" nodeType="afterEffect">
                                  <p:stCondLst>
                                    <p:cond delay="0"/>
                                  </p:stCondLst>
                                  <p:childTnLst>
                                    <p:set>
                                      <p:cBhvr>
                                        <p:cTn id="34" dur="1" fill="hold">
                                          <p:stCondLst>
                                            <p:cond delay="0"/>
                                          </p:stCondLst>
                                        </p:cTn>
                                        <p:tgtEl>
                                          <p:spTgt spid="3074"/>
                                        </p:tgtEl>
                                        <p:attrNameLst>
                                          <p:attrName>style.visibility</p:attrName>
                                        </p:attrNameLst>
                                      </p:cBhvr>
                                      <p:to>
                                        <p:strVal val="visible"/>
                                      </p:to>
                                    </p:set>
                                    <p:animEffect transition="in" filter="diamond(in)">
                                      <p:cBhvr>
                                        <p:cTn id="35"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000" dirty="0" smtClean="0">
                <a:latin typeface="Times New Roman" pitchFamily="18" charset="0"/>
                <a:cs typeface="Times New Roman" pitchFamily="18" charset="0"/>
              </a:rPr>
              <a:t>CONTINUACION CONSECUENCIAS DE LA CRISIS</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lnSpcReduction="10000"/>
          </a:bodyPr>
          <a:lstStyle/>
          <a:p>
            <a:pPr algn="just"/>
            <a:r>
              <a:rPr lang="es-GT" sz="2000" dirty="0" smtClean="0">
                <a:latin typeface="Times New Roman" pitchFamily="18" charset="0"/>
                <a:cs typeface="Times New Roman" pitchFamily="18" charset="0"/>
              </a:rPr>
              <a:t>Sociales: El más importante es el paro tras el cierre de muchas fábricas, muchos obreros sin trabajo esto originó en Alemania el ascenso de Hitler que prometía puestos de trabajo</a:t>
            </a:r>
          </a:p>
          <a:p>
            <a:pPr algn="just"/>
            <a:r>
              <a:rPr lang="es-GT" sz="2000" dirty="0" smtClean="0">
                <a:latin typeface="Times New Roman" pitchFamily="18" charset="0"/>
                <a:cs typeface="Times New Roman" pitchFamily="18" charset="0"/>
              </a:rPr>
              <a:t>Demográficas: Durante el tiempo que duro la crisis disminuyó de una manera clara en Estados Unidos el índice de natalidad. al contrario en Europa donde aumento la natalidad donde hay regímenes fascistas  y a las multas contra la soltería.</a:t>
            </a:r>
          </a:p>
          <a:p>
            <a:pPr algn="just"/>
            <a:r>
              <a:rPr lang="es-GT" sz="2000" dirty="0" smtClean="0">
                <a:latin typeface="Times New Roman" pitchFamily="18" charset="0"/>
                <a:cs typeface="Times New Roman" pitchFamily="18" charset="0"/>
              </a:rPr>
              <a:t>Políticas: Se produce en general el descrédito y la crisis de las democracias parlamentarias, se identifica al liberalismo económico causante de la crisis con el liberalismo político (democracia parlamentaria) los países europeas desconfían de esos tipos de gobiernos e instauran gobiernos autoritarios.</a:t>
            </a:r>
          </a:p>
          <a:p>
            <a:pPr algn="just"/>
            <a:r>
              <a:rPr lang="es-GT" sz="2000" dirty="0" smtClean="0">
                <a:latin typeface="Times New Roman" pitchFamily="18" charset="0"/>
                <a:cs typeface="Times New Roman" pitchFamily="18" charset="0"/>
              </a:rPr>
              <a:t>El intervencionismo de los estados es mucho más fuerte en los países totalitarios  (Alemania, Italia URSS.) en los que el estado controla totalmente la economía.</a:t>
            </a:r>
            <a:endParaRPr lang="es-GT"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79020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000" dirty="0" smtClean="0">
                <a:latin typeface="Times New Roman" pitchFamily="18" charset="0"/>
                <a:cs typeface="Times New Roman" pitchFamily="18" charset="0"/>
              </a:rPr>
              <a:t>MEDIDAS ADOPTADAS FRENTE A LA CRISIS</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lnSpcReduction="10000"/>
          </a:bodyPr>
          <a:lstStyle/>
          <a:p>
            <a:r>
              <a:rPr lang="es-GT" sz="2000" dirty="0" smtClean="0">
                <a:latin typeface="Times New Roman" pitchFamily="18" charset="0"/>
                <a:cs typeface="Times New Roman" pitchFamily="18" charset="0"/>
              </a:rPr>
              <a:t>ESTADOS UNIDOS: Roosevelt y New </a:t>
            </a:r>
            <a:r>
              <a:rPr lang="es-GT" sz="2000" dirty="0" err="1" smtClean="0">
                <a:latin typeface="Times New Roman" pitchFamily="18" charset="0"/>
                <a:cs typeface="Times New Roman" pitchFamily="18" charset="0"/>
              </a:rPr>
              <a:t>Deal</a:t>
            </a:r>
            <a:r>
              <a:rPr lang="es-GT" sz="2000" dirty="0" smtClean="0">
                <a:latin typeface="Times New Roman" pitchFamily="18" charset="0"/>
                <a:cs typeface="Times New Roman" pitchFamily="18" charset="0"/>
              </a:rPr>
              <a:t> </a:t>
            </a:r>
          </a:p>
          <a:p>
            <a:r>
              <a:rPr lang="es-GT" sz="2000" dirty="0" smtClean="0">
                <a:latin typeface="Times New Roman" pitchFamily="18" charset="0"/>
                <a:cs typeface="Times New Roman" pitchFamily="18" charset="0"/>
              </a:rPr>
              <a:t>En 1933 se acaba la etapa de gobierno republicano </a:t>
            </a:r>
            <a:r>
              <a:rPr lang="es-GT" sz="2000" dirty="0" err="1" smtClean="0">
                <a:latin typeface="Times New Roman" pitchFamily="18" charset="0"/>
                <a:cs typeface="Times New Roman" pitchFamily="18" charset="0"/>
              </a:rPr>
              <a:t>Hoover</a:t>
            </a:r>
            <a:r>
              <a:rPr lang="es-GT" sz="2000" dirty="0" smtClean="0">
                <a:latin typeface="Times New Roman" pitchFamily="18" charset="0"/>
                <a:cs typeface="Times New Roman" pitchFamily="18" charset="0"/>
              </a:rPr>
              <a:t> es derrotado y los </a:t>
            </a:r>
            <a:r>
              <a:rPr lang="es-GT" sz="2000" dirty="0" err="1" smtClean="0">
                <a:latin typeface="Times New Roman" pitchFamily="18" charset="0"/>
                <a:cs typeface="Times New Roman" pitchFamily="18" charset="0"/>
              </a:rPr>
              <a:t>democrátas</a:t>
            </a:r>
            <a:r>
              <a:rPr lang="es-GT" sz="2000" dirty="0" smtClean="0">
                <a:latin typeface="Times New Roman" pitchFamily="18" charset="0"/>
                <a:cs typeface="Times New Roman" pitchFamily="18" charset="0"/>
              </a:rPr>
              <a:t> con Franklin Roosevelt llegan al poder, Roosevelt es enérgico y rodeado de </a:t>
            </a:r>
            <a:r>
              <a:rPr lang="es-GT" sz="2000" dirty="0" err="1" smtClean="0">
                <a:latin typeface="Times New Roman" pitchFamily="18" charset="0"/>
                <a:cs typeface="Times New Roman" pitchFamily="18" charset="0"/>
              </a:rPr>
              <a:t>jovenes</a:t>
            </a:r>
            <a:r>
              <a:rPr lang="es-GT" sz="2000" dirty="0" smtClean="0">
                <a:latin typeface="Times New Roman" pitchFamily="18" charset="0"/>
                <a:cs typeface="Times New Roman" pitchFamily="18" charset="0"/>
              </a:rPr>
              <a:t> economistas va a intentar a poner freno a la crisis</a:t>
            </a:r>
          </a:p>
          <a:p>
            <a:r>
              <a:rPr lang="es-GT" sz="2000" dirty="0" smtClean="0">
                <a:latin typeface="Times New Roman" pitchFamily="18" charset="0"/>
                <a:cs typeface="Times New Roman" pitchFamily="18" charset="0"/>
              </a:rPr>
              <a:t>El estado opta por el intervencionismo en la economía y desde ahí va a potenciar la subida de precios y el estímulo al consumo, en algunas medidas está influenciado por </a:t>
            </a:r>
            <a:r>
              <a:rPr lang="es-GT" sz="2000" dirty="0" err="1" smtClean="0">
                <a:latin typeface="Times New Roman" pitchFamily="18" charset="0"/>
                <a:cs typeface="Times New Roman" pitchFamily="18" charset="0"/>
              </a:rPr>
              <a:t>Keynes</a:t>
            </a:r>
            <a:r>
              <a:rPr lang="es-GT" sz="2000" dirty="0" smtClean="0">
                <a:latin typeface="Times New Roman" pitchFamily="18" charset="0"/>
                <a:cs typeface="Times New Roman" pitchFamily="18" charset="0"/>
              </a:rPr>
              <a:t>, economista Ingles que propone una revisión a los principios del capitalismo</a:t>
            </a:r>
          </a:p>
          <a:p>
            <a:r>
              <a:rPr lang="es-GT" sz="2000" dirty="0" smtClean="0">
                <a:latin typeface="Times New Roman" pitchFamily="18" charset="0"/>
                <a:cs typeface="Times New Roman" pitchFamily="18" charset="0"/>
              </a:rPr>
              <a:t>MEDIDAS DE ORDEN FINANCIERO PARA SALVER EL SISTEMA BANCARIO: Con la </a:t>
            </a:r>
            <a:r>
              <a:rPr lang="es-GT" sz="2000" dirty="0" err="1" smtClean="0">
                <a:latin typeface="Times New Roman" pitchFamily="18" charset="0"/>
                <a:cs typeface="Times New Roman" pitchFamily="18" charset="0"/>
              </a:rPr>
              <a:t>Reconstruction</a:t>
            </a:r>
            <a:r>
              <a:rPr lang="es-GT" sz="2000" dirty="0" smtClean="0">
                <a:latin typeface="Times New Roman" pitchFamily="18" charset="0"/>
                <a:cs typeface="Times New Roman" pitchFamily="18" charset="0"/>
              </a:rPr>
              <a:t> </a:t>
            </a:r>
            <a:r>
              <a:rPr lang="es-GT" sz="2000" dirty="0" err="1" smtClean="0">
                <a:latin typeface="Times New Roman" pitchFamily="18" charset="0"/>
                <a:cs typeface="Times New Roman" pitchFamily="18" charset="0"/>
              </a:rPr>
              <a:t>Finance</a:t>
            </a:r>
            <a:r>
              <a:rPr lang="es-GT" sz="2000" dirty="0" smtClean="0">
                <a:latin typeface="Times New Roman" pitchFamily="18" charset="0"/>
                <a:cs typeface="Times New Roman" pitchFamily="18" charset="0"/>
              </a:rPr>
              <a:t> </a:t>
            </a:r>
            <a:r>
              <a:rPr lang="es-GT" sz="2000" dirty="0" err="1" smtClean="0">
                <a:latin typeface="Times New Roman" pitchFamily="18" charset="0"/>
                <a:cs typeface="Times New Roman" pitchFamily="18" charset="0"/>
              </a:rPr>
              <a:t>corporation</a:t>
            </a:r>
            <a:r>
              <a:rPr lang="es-GT" sz="2000" dirty="0" smtClean="0">
                <a:latin typeface="Times New Roman" pitchFamily="18" charset="0"/>
                <a:cs typeface="Times New Roman" pitchFamily="18" charset="0"/>
              </a:rPr>
              <a:t>, se apoyo al sistema bancario participando el estado en el capital de los bancos</a:t>
            </a:r>
          </a:p>
          <a:p>
            <a:r>
              <a:rPr lang="es-GT" sz="2000" dirty="0" smtClean="0">
                <a:latin typeface="Times New Roman" pitchFamily="18" charset="0"/>
                <a:cs typeface="Times New Roman" pitchFamily="18" charset="0"/>
              </a:rPr>
              <a:t>MEDIDAS PARA LA AGRICULTURA: En este sector el problema era el gran número de excedentes, Roosevelt pedirá a los agricultores que reduzcan sus cosechas.</a:t>
            </a:r>
            <a:endParaRPr lang="es-GT"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18334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500"/>
                                        <p:tgtEl>
                                          <p:spTgt spid="3">
                                            <p:txEl>
                                              <p:pRg st="1" end="1"/>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500"/>
                                        <p:tgtEl>
                                          <p:spTgt spid="3">
                                            <p:txEl>
                                              <p:pRg st="2" end="2"/>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500"/>
                                        <p:tgtEl>
                                          <p:spTgt spid="3">
                                            <p:txEl>
                                              <p:pRg st="3" end="3"/>
                                            </p:txEl>
                                          </p:spTgt>
                                        </p:tgtEl>
                                      </p:cBhvr>
                                    </p:animEffect>
                                  </p:childTnLst>
                                </p:cTn>
                              </p:par>
                            </p:childTnLst>
                          </p:cTn>
                        </p:par>
                        <p:par>
                          <p:cTn id="24" fill="hold">
                            <p:stCondLst>
                              <p:cond delay="2500"/>
                            </p:stCondLst>
                            <p:childTnLst>
                              <p:par>
                                <p:cTn id="25" presetID="8" presetClass="entr" presetSubtype="16"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2000" dirty="0" smtClean="0">
                <a:latin typeface="Times New Roman" pitchFamily="18" charset="0"/>
                <a:cs typeface="Times New Roman" pitchFamily="18" charset="0"/>
              </a:rPr>
              <a:t>CONTINUACION MEDIDAS TOMADAS FRENTE A LA CRISIS</a:t>
            </a:r>
            <a:endParaRPr lang="es-GT" sz="2000"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r>
              <a:rPr lang="es-GT" sz="2000" dirty="0" smtClean="0">
                <a:latin typeface="Times New Roman" pitchFamily="18" charset="0"/>
                <a:cs typeface="Times New Roman" pitchFamily="18" charset="0"/>
              </a:rPr>
              <a:t>MEDIDAS INDUSTRIALES: Se basa también en aumentar los salarios, se pretendía así aumentar el poder adquisitivo de la población y así relanzar la demanda</a:t>
            </a:r>
          </a:p>
          <a:p>
            <a:endParaRPr lang="es-GT" sz="2000" dirty="0" smtClean="0">
              <a:latin typeface="Times New Roman" pitchFamily="18" charset="0"/>
              <a:cs typeface="Times New Roman" pitchFamily="18" charset="0"/>
            </a:endParaRPr>
          </a:p>
          <a:p>
            <a:r>
              <a:rPr lang="es-GT" sz="2000" dirty="0" smtClean="0">
                <a:latin typeface="Times New Roman" pitchFamily="18" charset="0"/>
                <a:cs typeface="Times New Roman" pitchFamily="18" charset="0"/>
              </a:rPr>
              <a:t>MEDIDAS SOCIALES: Se trata de favorecer a los más afectados, aumento de salarios, se lanzó un basto programa de obras públicas para dar trabajo a los parados.</a:t>
            </a:r>
          </a:p>
          <a:p>
            <a:endParaRPr lang="es-GT" sz="2000" dirty="0" smtClean="0">
              <a:latin typeface="Times New Roman" pitchFamily="18" charset="0"/>
              <a:cs typeface="Times New Roman" pitchFamily="18" charset="0"/>
            </a:endParaRPr>
          </a:p>
          <a:p>
            <a:r>
              <a:rPr lang="es-GT" sz="2000" dirty="0" smtClean="0">
                <a:latin typeface="Times New Roman" pitchFamily="18" charset="0"/>
                <a:cs typeface="Times New Roman" pitchFamily="18" charset="0"/>
              </a:rPr>
              <a:t>MEDIDAS TOMADAS EN EUROPA:</a:t>
            </a:r>
          </a:p>
          <a:p>
            <a:r>
              <a:rPr lang="es-GT" sz="2000" dirty="0" smtClean="0">
                <a:latin typeface="Times New Roman" pitchFamily="18" charset="0"/>
                <a:cs typeface="Times New Roman" pitchFamily="18" charset="0"/>
              </a:rPr>
              <a:t>Alemania, Francia Italia e Inglaterra, adoptaron medidas parecidas aunque no todas de ellas estaban en la misma </a:t>
            </a:r>
            <a:r>
              <a:rPr lang="es-GT" sz="2000" dirty="0" err="1" smtClean="0">
                <a:latin typeface="Times New Roman" pitchFamily="18" charset="0"/>
                <a:cs typeface="Times New Roman" pitchFamily="18" charset="0"/>
              </a:rPr>
              <a:t>situalción</a:t>
            </a:r>
            <a:r>
              <a:rPr lang="es-GT" sz="2000" dirty="0" smtClean="0">
                <a:latin typeface="Times New Roman" pitchFamily="18" charset="0"/>
                <a:cs typeface="Times New Roman" pitchFamily="18" charset="0"/>
              </a:rPr>
              <a:t>.</a:t>
            </a:r>
            <a:endParaRPr lang="es-GT"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500"/>
                                        <p:tgtEl>
                                          <p:spTgt spid="3">
                                            <p:txEl>
                                              <p:pRg st="0" end="0"/>
                                            </p:txEl>
                                          </p:spTgt>
                                        </p:tgtEl>
                                      </p:cBhvr>
                                    </p:animEffect>
                                  </p:childTnLst>
                                </p:cTn>
                              </p:par>
                            </p:childTnLst>
                          </p:cTn>
                        </p:par>
                        <p:par>
                          <p:cTn id="12" fill="hold">
                            <p:stCondLst>
                              <p:cond delay="1000"/>
                            </p:stCondLst>
                            <p:childTnLst>
                              <p:par>
                                <p:cTn id="13" presetID="8"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500"/>
                                        <p:tgtEl>
                                          <p:spTgt spid="3">
                                            <p:txEl>
                                              <p:pRg st="2" end="2"/>
                                            </p:txEl>
                                          </p:spTgt>
                                        </p:tgtEl>
                                      </p:cBhvr>
                                    </p:animEffect>
                                  </p:childTnLst>
                                </p:cTn>
                              </p:par>
                            </p:childTnLst>
                          </p:cTn>
                        </p:par>
                        <p:par>
                          <p:cTn id="16" fill="hold">
                            <p:stCondLst>
                              <p:cond delay="1500"/>
                            </p:stCondLst>
                            <p:childTnLst>
                              <p:par>
                                <p:cTn id="17" presetID="8" presetClass="entr" presetSubtype="16"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500"/>
                                        <p:tgtEl>
                                          <p:spTgt spid="3">
                                            <p:txEl>
                                              <p:pRg st="4" end="4"/>
                                            </p:txEl>
                                          </p:spTgt>
                                        </p:tgtEl>
                                      </p:cBhvr>
                                    </p:animEffect>
                                  </p:childTnLst>
                                </p:cTn>
                              </p:par>
                            </p:childTnLst>
                          </p:cTn>
                        </p:par>
                        <p:par>
                          <p:cTn id="20" fill="hold">
                            <p:stCondLst>
                              <p:cond delay="2000"/>
                            </p:stCondLst>
                            <p:childTnLst>
                              <p:par>
                                <p:cTn id="21" presetID="8" presetClass="entr" presetSubtype="16"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1276</Words>
  <Application>Microsoft Office PowerPoint</Application>
  <PresentationFormat>Presentación en pantalla (4:3)</PresentationFormat>
  <Paragraphs>66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LA GRAN DEPRESION DE 1929</vt:lpstr>
      <vt:lpstr>CRECIMIENTO ARTIFICIAL DE LA BOLSA</vt:lpstr>
      <vt:lpstr>LAS CAUSAS DE LA CRISIS</vt:lpstr>
      <vt:lpstr>DESARROLLO DE LA CRISIS</vt:lpstr>
      <vt:lpstr>LA CRISIS A ESCALA MUNDIAL</vt:lpstr>
      <vt:lpstr>CONSECUENCIAS DE LA CRISIS</vt:lpstr>
      <vt:lpstr>CONTINUACION CONSECUENCIAS DE LA CRISIS</vt:lpstr>
      <vt:lpstr>MEDIDAS ADOPTADAS FRENTE A LA CRISIS</vt:lpstr>
      <vt:lpstr>CONTINUACION MEDIDAS TOMADAS FRENTE A LA CRISIS</vt:lpstr>
      <vt:lpstr>CRONOLOGIA DE LA CRISIS</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GRAN DEPRESION DE 1929</dc:title>
  <dc:creator>Osiel</dc:creator>
  <cp:lastModifiedBy>1020LA</cp:lastModifiedBy>
  <cp:revision>36</cp:revision>
  <dcterms:created xsi:type="dcterms:W3CDTF">2013-10-04T14:35:35Z</dcterms:created>
  <dcterms:modified xsi:type="dcterms:W3CDTF">2013-10-05T01:55:55Z</dcterms:modified>
</cp:coreProperties>
</file>