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 id="256" r:id="rId4"/>
    <p:sldId id="257" r:id="rId5"/>
    <p:sldId id="258" r:id="rId6"/>
    <p:sldId id="259" r:id="rId7"/>
    <p:sldId id="260"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0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BAF57ACE-32FD-4187-8932-E43EE0EF3306}" type="datetimeFigureOut">
              <a:rPr lang="es-GT" smtClean="0"/>
              <a:pPr/>
              <a:t>05/10/2013</a:t>
            </a:fld>
            <a:endParaRPr lang="es-GT"/>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9EF7AC1-88C1-48CB-BC67-FBF6145A05AA}" type="slidenum">
              <a:rPr lang="es-GT" smtClean="0"/>
              <a:pPr/>
              <a:t>‹Nº›</a:t>
            </a:fld>
            <a:endParaRPr lang="es-GT"/>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G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39EF7AC1-88C1-48CB-BC67-FBF6145A05AA}" type="slidenum">
              <a:rPr lang="es-GT" smtClean="0"/>
              <a:pPr/>
              <a:t>‹Nº›</a:t>
            </a:fld>
            <a:endParaRPr lang="es-G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39EF7AC1-88C1-48CB-BC67-FBF6145A05AA}" type="slidenum">
              <a:rPr lang="es-GT" smtClean="0"/>
              <a:pPr/>
              <a:t>‹Nº›</a:t>
            </a:fld>
            <a:endParaRPr lang="es-G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39EF7AC1-88C1-48CB-BC67-FBF6145A05AA}" type="slidenum">
              <a:rPr lang="es-GT" smtClean="0"/>
              <a:pPr/>
              <a:t>‹Nº›</a:t>
            </a:fld>
            <a:endParaRPr lang="es-G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BAF57ACE-32FD-4187-8932-E43EE0EF3306}" type="datetimeFigureOut">
              <a:rPr lang="es-GT" smtClean="0"/>
              <a:pPr/>
              <a:t>05/10/2013</a:t>
            </a:fld>
            <a:endParaRPr lang="es-GT"/>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9EF7AC1-88C1-48CB-BC67-FBF6145A05AA}" type="slidenum">
              <a:rPr lang="es-GT" smtClean="0"/>
              <a:pPr/>
              <a:t>‹Nº›</a:t>
            </a:fld>
            <a:endParaRPr lang="es-GT"/>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G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6" name="5 Marcador de pie de página"/>
          <p:cNvSpPr>
            <a:spLocks noGrp="1"/>
          </p:cNvSpPr>
          <p:nvPr>
            <p:ph type="ftr" sz="quarter" idx="11"/>
          </p:nvPr>
        </p:nvSpPr>
        <p:spPr/>
        <p:txBody>
          <a:bodyPr/>
          <a:lstStyle>
            <a:extLst/>
          </a:lstStyle>
          <a:p>
            <a:endParaRPr lang="es-GT"/>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39EF7AC1-88C1-48CB-BC67-FBF6145A05AA}" type="slidenum">
              <a:rPr lang="es-GT" smtClean="0"/>
              <a:pPr/>
              <a:t>‹Nº›</a:t>
            </a:fld>
            <a:endParaRPr lang="es-GT"/>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8" name="7 Marcador de pie de página"/>
          <p:cNvSpPr>
            <a:spLocks noGrp="1"/>
          </p:cNvSpPr>
          <p:nvPr>
            <p:ph type="ftr" sz="quarter" idx="11"/>
          </p:nvPr>
        </p:nvSpPr>
        <p:spPr/>
        <p:txBody>
          <a:bodyPr/>
          <a:lstStyle>
            <a:extLst/>
          </a:lstStyle>
          <a:p>
            <a:endParaRPr lang="es-GT"/>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39EF7AC1-88C1-48CB-BC67-FBF6145A05AA}" type="slidenum">
              <a:rPr lang="es-GT" smtClean="0"/>
              <a:pPr/>
              <a:t>‹Nº›</a:t>
            </a:fld>
            <a:endParaRPr lang="es-G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4" name="3 Marcador de pie de página"/>
          <p:cNvSpPr>
            <a:spLocks noGrp="1"/>
          </p:cNvSpPr>
          <p:nvPr>
            <p:ph type="ftr" sz="quarter" idx="11"/>
          </p:nvPr>
        </p:nvSpPr>
        <p:spPr/>
        <p:txBody>
          <a:bodyPr/>
          <a:lstStyle>
            <a:extLst/>
          </a:lstStyle>
          <a:p>
            <a:endParaRPr lang="es-GT"/>
          </a:p>
        </p:txBody>
      </p:sp>
      <p:sp>
        <p:nvSpPr>
          <p:cNvPr id="5" name="4 Marcador de número de diapositiva"/>
          <p:cNvSpPr>
            <a:spLocks noGrp="1"/>
          </p:cNvSpPr>
          <p:nvPr>
            <p:ph type="sldNum" sz="quarter" idx="12"/>
          </p:nvPr>
        </p:nvSpPr>
        <p:spPr/>
        <p:txBody>
          <a:bodyPr/>
          <a:lstStyle>
            <a:extLst/>
          </a:lstStyle>
          <a:p>
            <a:fld id="{39EF7AC1-88C1-48CB-BC67-FBF6145A05AA}" type="slidenum">
              <a:rPr lang="es-GT" smtClean="0"/>
              <a:pPr/>
              <a:t>‹Nº›</a:t>
            </a:fld>
            <a:endParaRPr lang="es-GT"/>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AF57ACE-32FD-4187-8932-E43EE0EF3306}" type="datetimeFigureOut">
              <a:rPr lang="es-GT" smtClean="0"/>
              <a:pPr/>
              <a:t>05/10/2013</a:t>
            </a:fld>
            <a:endParaRPr lang="es-GT"/>
          </a:p>
        </p:txBody>
      </p:sp>
      <p:sp>
        <p:nvSpPr>
          <p:cNvPr id="3" name="2 Marcador de pie de página"/>
          <p:cNvSpPr>
            <a:spLocks noGrp="1"/>
          </p:cNvSpPr>
          <p:nvPr>
            <p:ph type="ftr" sz="quarter" idx="11"/>
          </p:nvPr>
        </p:nvSpPr>
        <p:spPr/>
        <p:txBody>
          <a:bodyPr/>
          <a:lstStyle>
            <a:extLst/>
          </a:lstStyle>
          <a:p>
            <a:endParaRPr lang="es-GT"/>
          </a:p>
        </p:txBody>
      </p:sp>
      <p:sp>
        <p:nvSpPr>
          <p:cNvPr id="4" name="3 Marcador de número de diapositiva"/>
          <p:cNvSpPr>
            <a:spLocks noGrp="1"/>
          </p:cNvSpPr>
          <p:nvPr>
            <p:ph type="sldNum" sz="quarter" idx="12"/>
          </p:nvPr>
        </p:nvSpPr>
        <p:spPr/>
        <p:txBody>
          <a:bodyPr/>
          <a:lstStyle>
            <a:extLst/>
          </a:lstStyle>
          <a:p>
            <a:fld id="{39EF7AC1-88C1-48CB-BC67-FBF6145A05AA}" type="slidenum">
              <a:rPr lang="es-GT" smtClean="0"/>
              <a:pPr/>
              <a:t>‹Nº›</a:t>
            </a:fld>
            <a:endParaRPr lang="es-G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BAF57ACE-32FD-4187-8932-E43EE0EF3306}" type="datetimeFigureOut">
              <a:rPr lang="es-GT" smtClean="0"/>
              <a:pPr/>
              <a:t>05/10/2013</a:t>
            </a:fld>
            <a:endParaRPr lang="es-GT"/>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9EF7AC1-88C1-48CB-BC67-FBF6145A05AA}" type="slidenum">
              <a:rPr lang="es-GT" smtClean="0"/>
              <a:pPr/>
              <a:t>‹Nº›</a:t>
            </a:fld>
            <a:endParaRPr lang="es-GT"/>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G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BAF57ACE-32FD-4187-8932-E43EE0EF3306}" type="datetimeFigureOut">
              <a:rPr lang="es-GT" smtClean="0"/>
              <a:pPr/>
              <a:t>05/10/2013</a:t>
            </a:fld>
            <a:endParaRPr lang="es-GT"/>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9EF7AC1-88C1-48CB-BC67-FBF6145A05AA}" type="slidenum">
              <a:rPr lang="es-GT" smtClean="0"/>
              <a:pPr/>
              <a:t>‹Nº›</a:t>
            </a:fld>
            <a:endParaRPr lang="es-GT"/>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G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GT"/>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AF57ACE-32FD-4187-8932-E43EE0EF3306}" type="datetimeFigureOut">
              <a:rPr lang="es-GT" smtClean="0"/>
              <a:pPr/>
              <a:t>05/10/2013</a:t>
            </a:fld>
            <a:endParaRPr lang="es-GT"/>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9EF7AC1-88C1-48CB-BC67-FBF6145A05AA}" type="slidenum">
              <a:rPr lang="es-GT" smtClean="0"/>
              <a:pPr/>
              <a:t>‹Nº›</a:t>
            </a:fld>
            <a:endParaRPr lang="es-GT"/>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000240"/>
            <a:ext cx="7929618" cy="2786082"/>
          </a:xfrm>
        </p:spPr>
        <p:txBody>
          <a:bodyPr>
            <a:noAutofit/>
          </a:bodyPr>
          <a:lstStyle/>
          <a:p>
            <a:pPr algn="ctr"/>
            <a:r>
              <a:rPr lang="es-GT" sz="8800" dirty="0" smtClean="0"/>
              <a:t>TASA DE </a:t>
            </a:r>
            <a:r>
              <a:rPr lang="es-GT" sz="8800" dirty="0" smtClean="0"/>
              <a:t>INTERES</a:t>
            </a:r>
            <a:r>
              <a:rPr lang="es-GT" sz="8800" dirty="0" smtClean="0"/>
              <a:t/>
            </a:r>
            <a:br>
              <a:rPr lang="es-GT" sz="8800" dirty="0" smtClean="0"/>
            </a:br>
            <a:r>
              <a:rPr lang="es-GT" sz="4000" dirty="0" smtClean="0">
                <a:solidFill>
                  <a:schemeClr val="bg1"/>
                </a:solidFill>
              </a:rPr>
              <a:t>Grupo No. 7</a:t>
            </a:r>
            <a:endParaRPr lang="es-GT" sz="4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lstStyle/>
          <a:p>
            <a:endParaRPr lang="es-ES" dirty="0" smtClean="0"/>
          </a:p>
          <a:p>
            <a:pPr algn="just"/>
            <a:r>
              <a:rPr lang="es-ES" dirty="0"/>
              <a:t>L</a:t>
            </a:r>
            <a:r>
              <a:rPr lang="es-ES" dirty="0" smtClean="0"/>
              <a:t>a tasa pasiva evidenció a partir de 1994 un comportamiento descendente bastante considerable, llegando a alcanzar en 1997 el nivel más bajo del período (5.0%).</a:t>
            </a:r>
            <a:endParaRPr lang="es-GT" dirty="0" smtClean="0"/>
          </a:p>
          <a:p>
            <a:endParaRPr lang="es-GT" dirty="0"/>
          </a:p>
        </p:txBody>
      </p:sp>
    </p:spTree>
    <p:extLst>
      <p:ext uri="{BB962C8B-B14F-4D97-AF65-F5344CB8AC3E}">
        <p14:creationId xmlns:p14="http://schemas.microsoft.com/office/powerpoint/2010/main" xmlns="" val="423180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pic>
        <p:nvPicPr>
          <p:cNvPr id="4" name="3 Marcador de contenido" descr="http://www.banguat.gob.gt/publica/doctos/bgdoc005/img/image003.gif"/>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971600" y="1556792"/>
            <a:ext cx="7200800" cy="4104456"/>
          </a:xfrm>
          <a:prstGeom prst="rect">
            <a:avLst/>
          </a:prstGeom>
          <a:noFill/>
          <a:ln>
            <a:noFill/>
          </a:ln>
        </p:spPr>
      </p:pic>
    </p:spTree>
    <p:extLst>
      <p:ext uri="{BB962C8B-B14F-4D97-AF65-F5344CB8AC3E}">
        <p14:creationId xmlns:p14="http://schemas.microsoft.com/office/powerpoint/2010/main" xmlns="" val="4255488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smtClean="0">
                <a:solidFill>
                  <a:schemeClr val="bg1"/>
                </a:solidFill>
              </a:rPr>
              <a:t>GUATEMALA: TASAS DE INTERES Y SPREADS</a:t>
            </a:r>
            <a:endParaRPr lang="es-GT" dirty="0">
              <a:solidFill>
                <a:schemeClr val="bg1"/>
              </a:solidFill>
            </a:endParaRPr>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785786" y="1643050"/>
            <a:ext cx="7382494" cy="42862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22904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smtClean="0"/>
              <a:t>NIC 39 INSTRUMENTOSFINANCIEROS</a:t>
            </a:r>
            <a:endParaRPr lang="es-GT" dirty="0"/>
          </a:p>
        </p:txBody>
      </p:sp>
      <p:sp>
        <p:nvSpPr>
          <p:cNvPr id="3" name="2 Marcador de contenido"/>
          <p:cNvSpPr>
            <a:spLocks noGrp="1"/>
          </p:cNvSpPr>
          <p:nvPr>
            <p:ph idx="1"/>
          </p:nvPr>
        </p:nvSpPr>
        <p:spPr/>
        <p:txBody>
          <a:bodyPr>
            <a:normAutofit/>
          </a:bodyPr>
          <a:lstStyle/>
          <a:p>
            <a:r>
              <a:rPr lang="es-GT" dirty="0" smtClean="0"/>
              <a:t>Establece </a:t>
            </a:r>
            <a:r>
              <a:rPr lang="es-GT" dirty="0"/>
              <a:t>la obligación de reconocer en los resultados del ejercicio </a:t>
            </a:r>
            <a:r>
              <a:rPr lang="es-GT" dirty="0" smtClean="0"/>
              <a:t>los intereses </a:t>
            </a:r>
            <a:r>
              <a:rPr lang="es-GT" dirty="0"/>
              <a:t>relacionados con activos y pasivos financieros mediante la aplicación </a:t>
            </a:r>
            <a:r>
              <a:rPr lang="es-GT" dirty="0" smtClean="0"/>
              <a:t>del método </a:t>
            </a:r>
            <a:r>
              <a:rPr lang="es-GT" dirty="0"/>
              <a:t>de la tasa de interés efectivo, </a:t>
            </a:r>
          </a:p>
        </p:txBody>
      </p:sp>
    </p:spTree>
    <p:extLst>
      <p:ext uri="{BB962C8B-B14F-4D97-AF65-F5344CB8AC3E}">
        <p14:creationId xmlns:p14="http://schemas.microsoft.com/office/powerpoint/2010/main" xmlns="" val="2237651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TASA DE INTERÉS EFECTIVA</a:t>
            </a:r>
            <a:endParaRPr lang="es-GT" dirty="0"/>
          </a:p>
        </p:txBody>
      </p:sp>
      <p:sp>
        <p:nvSpPr>
          <p:cNvPr id="3" name="2 Marcador de contenido"/>
          <p:cNvSpPr>
            <a:spLocks noGrp="1"/>
          </p:cNvSpPr>
          <p:nvPr>
            <p:ph idx="1"/>
          </p:nvPr>
        </p:nvSpPr>
        <p:spPr/>
        <p:txBody>
          <a:bodyPr/>
          <a:lstStyle/>
          <a:p>
            <a:pPr algn="just"/>
            <a:r>
              <a:rPr lang="es-GT" dirty="0" smtClean="0"/>
              <a:t>Es </a:t>
            </a:r>
            <a:r>
              <a:rPr lang="es-GT" dirty="0"/>
              <a:t>la tasa de descuento que iguala exactamente los flujos de efectivo </a:t>
            </a:r>
            <a:r>
              <a:rPr lang="es-GT" dirty="0" smtClean="0"/>
              <a:t>por cobrar </a:t>
            </a:r>
            <a:r>
              <a:rPr lang="es-GT" dirty="0"/>
              <a:t>o por pagar estimados a lo largo de la vida esperada del </a:t>
            </a:r>
            <a:r>
              <a:rPr lang="es-GT" dirty="0" smtClean="0"/>
              <a:t>instrumento financiero </a:t>
            </a:r>
            <a:r>
              <a:rPr lang="es-GT" dirty="0"/>
              <a:t>(o, cuando sea adecuado, en un periodo más corto) con el importe </a:t>
            </a:r>
            <a:r>
              <a:rPr lang="es-GT" dirty="0" smtClean="0"/>
              <a:t>neto en </a:t>
            </a:r>
            <a:r>
              <a:rPr lang="es-GT" dirty="0"/>
              <a:t>libros del activo o pasivo financiero.</a:t>
            </a:r>
          </a:p>
          <a:p>
            <a:endParaRPr lang="es-GT" dirty="0"/>
          </a:p>
        </p:txBody>
      </p:sp>
    </p:spTree>
    <p:extLst>
      <p:ext uri="{BB962C8B-B14F-4D97-AF65-F5344CB8AC3E}">
        <p14:creationId xmlns:p14="http://schemas.microsoft.com/office/powerpoint/2010/main" xmlns="" val="2706765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FORMULA</a:t>
            </a:r>
            <a:endParaRPr lang="es-GT" dirty="0"/>
          </a:p>
        </p:txBody>
      </p:sp>
      <p:sp>
        <p:nvSpPr>
          <p:cNvPr id="3" name="2 Marcador de contenido"/>
          <p:cNvSpPr>
            <a:spLocks noGrp="1"/>
          </p:cNvSpPr>
          <p:nvPr>
            <p:ph idx="1"/>
          </p:nvPr>
        </p:nvSpPr>
        <p:spPr/>
        <p:txBody>
          <a:bodyPr/>
          <a:lstStyle/>
          <a:p>
            <a:r>
              <a:rPr lang="es-GT" dirty="0"/>
              <a:t>((1+i) ^ (1/n)) – </a:t>
            </a:r>
            <a:r>
              <a:rPr lang="es-GT" dirty="0" smtClean="0"/>
              <a:t>1</a:t>
            </a:r>
          </a:p>
          <a:p>
            <a:endParaRPr lang="es-GT" dirty="0"/>
          </a:p>
          <a:p>
            <a:r>
              <a:rPr lang="es-GT" dirty="0"/>
              <a:t>i = Tasa de interés nominal del periodo de acumulación de intereses para su pago.</a:t>
            </a:r>
          </a:p>
          <a:p>
            <a:r>
              <a:rPr lang="es-GT" dirty="0"/>
              <a:t>n = Número de meses del periodo de acumulación de los intereses.</a:t>
            </a:r>
          </a:p>
        </p:txBody>
      </p:sp>
    </p:spTree>
    <p:extLst>
      <p:ext uri="{BB962C8B-B14F-4D97-AF65-F5344CB8AC3E}">
        <p14:creationId xmlns:p14="http://schemas.microsoft.com/office/powerpoint/2010/main" xmlns="" val="875206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p:txBody>
          <a:bodyPr>
            <a:normAutofit/>
          </a:bodyPr>
          <a:lstStyle/>
          <a:p>
            <a:pPr algn="just"/>
            <a:r>
              <a:rPr lang="es-GT" i="1" dirty="0"/>
              <a:t>La Compañía A obtuvo con entidades financieras un crédito de un año por valor </a:t>
            </a:r>
            <a:r>
              <a:rPr lang="es-GT" i="1" dirty="0" smtClean="0"/>
              <a:t>de $</a:t>
            </a:r>
            <a:r>
              <a:rPr lang="es-GT" i="1" dirty="0"/>
              <a:t>7,900,000 que genera intereses a una tasa anual del 9.27%. Los pagos de </a:t>
            </a:r>
            <a:r>
              <a:rPr lang="es-GT" i="1" dirty="0" smtClean="0"/>
              <a:t>los intereses </a:t>
            </a:r>
            <a:r>
              <a:rPr lang="es-GT" i="1" dirty="0"/>
              <a:t>deben ser efectuados semestralmente</a:t>
            </a:r>
            <a:r>
              <a:rPr lang="es-GT" i="1" dirty="0" smtClean="0"/>
              <a:t>.</a:t>
            </a:r>
            <a:endParaRPr lang="es-GT" i="1" dirty="0"/>
          </a:p>
        </p:txBody>
      </p:sp>
    </p:spTree>
    <p:extLst>
      <p:ext uri="{BB962C8B-B14F-4D97-AF65-F5344CB8AC3E}">
        <p14:creationId xmlns:p14="http://schemas.microsoft.com/office/powerpoint/2010/main" xmlns="" val="432843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19256" cy="5649491"/>
          </a:xfrm>
        </p:spPr>
        <p:txBody>
          <a:bodyPr>
            <a:normAutofit fontScale="85000" lnSpcReduction="20000"/>
          </a:bodyPr>
          <a:lstStyle/>
          <a:p>
            <a:endParaRPr lang="es-GT" dirty="0" smtClean="0"/>
          </a:p>
          <a:p>
            <a:pPr algn="just"/>
            <a:r>
              <a:rPr lang="es-GT" dirty="0" smtClean="0"/>
              <a:t>Aplicando </a:t>
            </a:r>
            <a:r>
              <a:rPr lang="es-GT" dirty="0"/>
              <a:t>la formula antes indicada se debe determinar la tasa de interés efectiva</a:t>
            </a:r>
            <a:r>
              <a:rPr lang="es-GT" dirty="0" smtClean="0"/>
              <a:t>:</a:t>
            </a:r>
          </a:p>
          <a:p>
            <a:endParaRPr lang="es-GT" dirty="0"/>
          </a:p>
          <a:p>
            <a:r>
              <a:rPr lang="es-GT" dirty="0"/>
              <a:t>((1+4.635%) ^ (1/6))-1 = 4.5479</a:t>
            </a:r>
            <a:r>
              <a:rPr lang="es-GT" dirty="0" smtClean="0"/>
              <a:t>%</a:t>
            </a:r>
          </a:p>
          <a:p>
            <a:endParaRPr lang="es-GT" dirty="0"/>
          </a:p>
          <a:p>
            <a:pPr algn="just"/>
            <a:r>
              <a:rPr lang="es-GT" dirty="0"/>
              <a:t>La tasa de interés de 4.635% fue determinada dividiendo por dos la tasa </a:t>
            </a:r>
            <a:r>
              <a:rPr lang="es-GT" dirty="0" smtClean="0"/>
              <a:t>nominal del </a:t>
            </a:r>
            <a:r>
              <a:rPr lang="es-GT" dirty="0"/>
              <a:t>crédito (9.27% / 2 = 4.635%) considerando que el periodo de capitalización </a:t>
            </a:r>
            <a:r>
              <a:rPr lang="es-GT" dirty="0" smtClean="0"/>
              <a:t>de intereses </a:t>
            </a:r>
            <a:r>
              <a:rPr lang="es-GT" dirty="0"/>
              <a:t>para efectuar los pagos</a:t>
            </a:r>
            <a:r>
              <a:rPr lang="es-GT" dirty="0" smtClean="0"/>
              <a:t>.</a:t>
            </a:r>
          </a:p>
          <a:p>
            <a:pPr algn="just"/>
            <a:endParaRPr lang="es-GT" dirty="0"/>
          </a:p>
          <a:p>
            <a:pPr algn="just"/>
            <a:r>
              <a:rPr lang="es-GT" dirty="0"/>
              <a:t>La tasa resultante se debe dividir en el numero de meses (para este ejemplo </a:t>
            </a:r>
            <a:r>
              <a:rPr lang="es-GT" dirty="0" smtClean="0"/>
              <a:t>6 meses</a:t>
            </a:r>
            <a:r>
              <a:rPr lang="es-GT" dirty="0"/>
              <a:t>) con el fin de establecer la tasa a ser aplicada cada mes (4.5479% / 6 </a:t>
            </a:r>
            <a:r>
              <a:rPr lang="es-GT" dirty="0" smtClean="0"/>
              <a:t>= 0.75799</a:t>
            </a:r>
            <a:r>
              <a:rPr lang="es-GT" dirty="0"/>
              <a:t>%).</a:t>
            </a:r>
          </a:p>
        </p:txBody>
      </p:sp>
    </p:spTree>
    <p:extLst>
      <p:ext uri="{BB962C8B-B14F-4D97-AF65-F5344CB8AC3E}">
        <p14:creationId xmlns:p14="http://schemas.microsoft.com/office/powerpoint/2010/main" xmlns="" val="2688678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GT"/>
          </a:p>
        </p:txBody>
      </p:sp>
      <p:sp>
        <p:nvSpPr>
          <p:cNvPr id="3" name="2 Marcador de contenido"/>
          <p:cNvSpPr>
            <a:spLocks noGrp="1"/>
          </p:cNvSpPr>
          <p:nvPr>
            <p:ph idx="1"/>
          </p:nvPr>
        </p:nvSpPr>
        <p:spPr>
          <a:xfrm>
            <a:off x="467544" y="4230741"/>
            <a:ext cx="8219256" cy="1895422"/>
          </a:xfrm>
        </p:spPr>
        <p:txBody>
          <a:bodyPr>
            <a:normAutofit fontScale="55000" lnSpcReduction="20000"/>
          </a:bodyPr>
          <a:lstStyle/>
          <a:p>
            <a:pPr algn="just"/>
            <a:r>
              <a:rPr lang="es-GT" dirty="0"/>
              <a:t>(*) Calculo de interés utilizando la tasa nominal mensual (9.27% / 12 meses </a:t>
            </a:r>
            <a:r>
              <a:rPr lang="es-GT" dirty="0" smtClean="0"/>
              <a:t>= 0.7725</a:t>
            </a:r>
            <a:r>
              <a:rPr lang="es-GT" dirty="0"/>
              <a:t>%) sobre el valor del préstamo.</a:t>
            </a:r>
          </a:p>
          <a:p>
            <a:pPr algn="just"/>
            <a:r>
              <a:rPr lang="es-GT" dirty="0"/>
              <a:t>(**) Calculo de interés utilizando la tasa efectiva (0.75799%) sobre el valor </a:t>
            </a:r>
            <a:r>
              <a:rPr lang="es-GT" dirty="0" smtClean="0"/>
              <a:t>del préstamo </a:t>
            </a:r>
            <a:r>
              <a:rPr lang="es-GT" dirty="0"/>
              <a:t>más los intereses acumulados (Capitalización continua).</a:t>
            </a:r>
          </a:p>
          <a:p>
            <a:pPr algn="just"/>
            <a:r>
              <a:rPr lang="es-GT" dirty="0" smtClean="0"/>
              <a:t>(***) </a:t>
            </a:r>
            <a:r>
              <a:rPr lang="es-GT" dirty="0"/>
              <a:t>Los pagos son iguales para los dos métodos, la diferencia radica en </a:t>
            </a:r>
            <a:r>
              <a:rPr lang="es-GT" dirty="0" smtClean="0"/>
              <a:t>la acumulación </a:t>
            </a:r>
            <a:r>
              <a:rPr lang="es-GT" dirty="0"/>
              <a:t>de intereses en los periodos intermedios.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260648"/>
            <a:ext cx="8781231" cy="39700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61572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571612"/>
            <a:ext cx="8229600" cy="1143000"/>
          </a:xfrm>
        </p:spPr>
        <p:txBody>
          <a:bodyPr/>
          <a:lstStyle/>
          <a:p>
            <a:pPr algn="ctr"/>
            <a:r>
              <a:rPr lang="es-GT" dirty="0" smtClean="0"/>
              <a:t>GRACIAS</a:t>
            </a:r>
            <a:endParaRPr lang="es-GT" dirty="0"/>
          </a:p>
        </p:txBody>
      </p:sp>
      <p:sp>
        <p:nvSpPr>
          <p:cNvPr id="3" name="2 Marcador de contenido"/>
          <p:cNvSpPr>
            <a:spLocks noGrp="1"/>
          </p:cNvSpPr>
          <p:nvPr>
            <p:ph idx="1"/>
          </p:nvPr>
        </p:nvSpPr>
        <p:spPr>
          <a:xfrm>
            <a:off x="1285852" y="3143248"/>
            <a:ext cx="7258072" cy="1068383"/>
          </a:xfrm>
        </p:spPr>
        <p:txBody>
          <a:bodyPr/>
          <a:lstStyle/>
          <a:p>
            <a:pPr algn="ctr"/>
            <a:r>
              <a:rPr lang="es-GT" dirty="0" smtClean="0"/>
              <a:t>POR SU ATENCION</a:t>
            </a:r>
            <a:endParaRPr lang="es-G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dirty="0" smtClean="0"/>
              <a:t>DEFINICION</a:t>
            </a:r>
            <a:br>
              <a:rPr lang="es-GT" dirty="0" smtClean="0"/>
            </a:br>
            <a:r>
              <a:rPr lang="es-GT" dirty="0" smtClean="0"/>
              <a:t>		</a:t>
            </a:r>
            <a:endParaRPr lang="es-GT" dirty="0"/>
          </a:p>
        </p:txBody>
      </p:sp>
      <p:sp>
        <p:nvSpPr>
          <p:cNvPr id="3" name="2 Marcador de contenido"/>
          <p:cNvSpPr>
            <a:spLocks noGrp="1"/>
          </p:cNvSpPr>
          <p:nvPr>
            <p:ph idx="1"/>
          </p:nvPr>
        </p:nvSpPr>
        <p:spPr/>
        <p:txBody>
          <a:bodyPr>
            <a:normAutofit lnSpcReduction="10000"/>
          </a:bodyPr>
          <a:lstStyle/>
          <a:p>
            <a:pPr algn="just"/>
            <a:r>
              <a:rPr lang="es-GT" dirty="0" smtClean="0"/>
              <a:t>La tasa de interés es un precio macroeconómico que no puede ser controlado directamente por el banco central ya que es un resultado de las condiciones fundamentales del mercado.</a:t>
            </a:r>
          </a:p>
          <a:p>
            <a:pPr algn="just"/>
            <a:r>
              <a:rPr lang="es-GT" dirty="0" smtClean="0"/>
              <a:t>Es por ello factible que si la oferta de dinero es compatible con la capacidad de absorción de la economía, las tasas de interés estarán en sus niveles de equilibrio.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5"/>
            <a:ext cx="7772400" cy="1143008"/>
          </a:xfrm>
        </p:spPr>
        <p:txBody>
          <a:bodyPr>
            <a:normAutofit fontScale="90000"/>
          </a:bodyPr>
          <a:lstStyle/>
          <a:p>
            <a:r>
              <a:rPr lang="es-GT" b="1" cap="all" dirty="0"/>
              <a:t>Clases </a:t>
            </a:r>
            <a:r>
              <a:rPr lang="es-GT" b="1" cap="all" dirty="0" smtClean="0"/>
              <a:t>de tasas </a:t>
            </a:r>
            <a:r>
              <a:rPr lang="es-GT" b="1" cap="all" dirty="0"/>
              <a:t>de </a:t>
            </a:r>
            <a:r>
              <a:rPr lang="es-GT" b="1" cap="all" dirty="0" smtClean="0"/>
              <a:t>interés</a:t>
            </a:r>
            <a:endParaRPr lang="es-GT" cap="all" dirty="0"/>
          </a:p>
        </p:txBody>
      </p:sp>
      <p:sp>
        <p:nvSpPr>
          <p:cNvPr id="3" name="2 Subtítulo"/>
          <p:cNvSpPr>
            <a:spLocks noGrp="1"/>
          </p:cNvSpPr>
          <p:nvPr>
            <p:ph type="subTitle" idx="1"/>
          </p:nvPr>
        </p:nvSpPr>
        <p:spPr>
          <a:xfrm>
            <a:off x="571472" y="1571612"/>
            <a:ext cx="7929618" cy="4643470"/>
          </a:xfrm>
        </p:spPr>
        <p:txBody>
          <a:bodyPr>
            <a:normAutofit/>
          </a:bodyPr>
          <a:lstStyle/>
          <a:p>
            <a:pPr algn="just"/>
            <a:r>
              <a:rPr lang="es-GT" sz="2400" b="1" dirty="0">
                <a:solidFill>
                  <a:schemeClr val="tx1">
                    <a:lumMod val="95000"/>
                    <a:lumOff val="5000"/>
                  </a:schemeClr>
                </a:solidFill>
              </a:rPr>
              <a:t>Tasa Activa o de colocación</a:t>
            </a:r>
            <a:endParaRPr lang="es-GT" sz="2400" dirty="0">
              <a:solidFill>
                <a:schemeClr val="tx1">
                  <a:lumMod val="95000"/>
                  <a:lumOff val="5000"/>
                </a:schemeClr>
              </a:solidFill>
            </a:endParaRPr>
          </a:p>
          <a:p>
            <a:pPr algn="just"/>
            <a:r>
              <a:rPr lang="es-GT" sz="2400" dirty="0">
                <a:solidFill>
                  <a:schemeClr val="tx1">
                    <a:lumMod val="95000"/>
                    <a:lumOff val="5000"/>
                  </a:schemeClr>
                </a:solidFill>
              </a:rPr>
              <a:t>Desde el punto de vista del deudor, la tasa de interés activa mide la cuantía adicional al principal que debe entregar en el caso de tomar prestada determinada cantidad de dinero. </a:t>
            </a:r>
          </a:p>
          <a:p>
            <a:pPr algn="just"/>
            <a:endParaRPr lang="es-GT" sz="2400" b="1" dirty="0" smtClean="0">
              <a:solidFill>
                <a:schemeClr val="tx1">
                  <a:lumMod val="95000"/>
                  <a:lumOff val="5000"/>
                </a:schemeClr>
              </a:solidFill>
            </a:endParaRPr>
          </a:p>
          <a:p>
            <a:pPr algn="just"/>
            <a:r>
              <a:rPr lang="es-GT" sz="2400" b="1" dirty="0" smtClean="0">
                <a:solidFill>
                  <a:schemeClr val="tx1">
                    <a:lumMod val="95000"/>
                    <a:lumOff val="5000"/>
                  </a:schemeClr>
                </a:solidFill>
              </a:rPr>
              <a:t>Tasa </a:t>
            </a:r>
            <a:r>
              <a:rPr lang="es-GT" sz="2400" b="1" dirty="0">
                <a:solidFill>
                  <a:schemeClr val="tx1">
                    <a:lumMod val="95000"/>
                    <a:lumOff val="5000"/>
                  </a:schemeClr>
                </a:solidFill>
              </a:rPr>
              <a:t>Pasiva</a:t>
            </a:r>
            <a:endParaRPr lang="es-GT" sz="2400" dirty="0">
              <a:solidFill>
                <a:schemeClr val="tx1">
                  <a:lumMod val="95000"/>
                  <a:lumOff val="5000"/>
                </a:schemeClr>
              </a:solidFill>
            </a:endParaRPr>
          </a:p>
          <a:p>
            <a:pPr algn="just"/>
            <a:r>
              <a:rPr lang="es-GT" sz="2400" dirty="0">
                <a:solidFill>
                  <a:schemeClr val="tx1">
                    <a:lumMod val="95000"/>
                    <a:lumOff val="5000"/>
                  </a:schemeClr>
                </a:solidFill>
              </a:rPr>
              <a:t>Desde el punto de vista del acreedor, la tasa de interés pasiva representa la cuantía que recibe como remuneración de los capitales que ha prestado. El costo de captación de fondos representa la tasa de interés pasiva.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lnSpcReduction="10000"/>
          </a:bodyPr>
          <a:lstStyle/>
          <a:p>
            <a:pPr algn="just">
              <a:buNone/>
            </a:pPr>
            <a:r>
              <a:rPr lang="es-GT" sz="2400" b="1" dirty="0"/>
              <a:t>Tasa de interés preferencial a mejores clientes</a:t>
            </a:r>
            <a:endParaRPr lang="es-GT" sz="2400" dirty="0"/>
          </a:p>
          <a:p>
            <a:pPr algn="just">
              <a:buNone/>
            </a:pPr>
            <a:r>
              <a:rPr lang="es-GT" sz="2400" dirty="0" smtClean="0"/>
              <a:t>	El </a:t>
            </a:r>
            <a:r>
              <a:rPr lang="es-GT" sz="2400" dirty="0"/>
              <a:t>tipo de interés preferencial es el tipo </a:t>
            </a:r>
            <a:r>
              <a:rPr lang="es-GT" sz="2400" dirty="0" smtClean="0"/>
              <a:t>de interés </a:t>
            </a:r>
            <a:r>
              <a:rPr lang="es-GT" sz="2400" dirty="0"/>
              <a:t>que las entidades aplican, en cada momento, a sus clientes con mayor solvencia.</a:t>
            </a:r>
          </a:p>
          <a:p>
            <a:pPr algn="just">
              <a:buNone/>
            </a:pPr>
            <a:endParaRPr lang="es-GT" sz="2400" dirty="0" smtClean="0"/>
          </a:p>
          <a:p>
            <a:pPr>
              <a:buNone/>
            </a:pPr>
            <a:r>
              <a:rPr lang="es-GT" sz="2400" b="1" dirty="0"/>
              <a:t>Tipos de interés aplicados a créditos normales</a:t>
            </a:r>
            <a:r>
              <a:rPr lang="es-GT" sz="2400" dirty="0"/>
              <a:t> </a:t>
            </a:r>
          </a:p>
          <a:p>
            <a:pPr>
              <a:buNone/>
            </a:pPr>
            <a:r>
              <a:rPr lang="es-GT" sz="2400" dirty="0" smtClean="0"/>
              <a:t>	Los </a:t>
            </a:r>
            <a:r>
              <a:rPr lang="es-GT" sz="2400" dirty="0"/>
              <a:t>que se conceden a la mayor parte de los clientes de activo, tienen tipos de interés más elevados que el preferencial. </a:t>
            </a:r>
          </a:p>
          <a:p>
            <a:pPr>
              <a:buNone/>
            </a:pPr>
            <a:endParaRPr lang="es-GT" sz="2400" b="1" dirty="0" smtClean="0"/>
          </a:p>
          <a:p>
            <a:pPr>
              <a:buNone/>
            </a:pPr>
            <a:r>
              <a:rPr lang="es-GT" sz="2400" b="1" dirty="0" smtClean="0"/>
              <a:t>Tipos </a:t>
            </a:r>
            <a:r>
              <a:rPr lang="es-GT" sz="2400" b="1" dirty="0"/>
              <a:t>de interés de hipotecas</a:t>
            </a:r>
            <a:r>
              <a:rPr lang="es-GT" sz="2400" dirty="0"/>
              <a:t> </a:t>
            </a:r>
          </a:p>
          <a:p>
            <a:pPr algn="just">
              <a:buNone/>
            </a:pPr>
            <a:r>
              <a:rPr lang="es-GT" sz="2400" dirty="0" smtClean="0"/>
              <a:t>	Los </a:t>
            </a:r>
            <a:r>
              <a:rPr lang="es-GT" sz="2400" dirty="0"/>
              <a:t>préstamos hipotecarios suelen concederse a tipos de interés más bajos que el de los créditos normales por estar destinados a la adquisición de viviendas y tener la propia vivienda adquirida por garantía. </a:t>
            </a:r>
          </a:p>
          <a:p>
            <a:pPr algn="just">
              <a:buNone/>
            </a:pPr>
            <a:endParaRPr lang="es-GT"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lstStyle/>
          <a:p>
            <a:pPr>
              <a:buNone/>
            </a:pPr>
            <a:r>
              <a:rPr lang="es-GT" b="1" dirty="0"/>
              <a:t>Los tipos de interés de los depósitos</a:t>
            </a:r>
            <a:r>
              <a:rPr lang="es-GT" dirty="0"/>
              <a:t> </a:t>
            </a:r>
          </a:p>
          <a:p>
            <a:pPr>
              <a:buNone/>
            </a:pPr>
            <a:r>
              <a:rPr lang="es-GT" dirty="0" smtClean="0"/>
              <a:t>	</a:t>
            </a:r>
            <a:r>
              <a:rPr lang="es-GT" sz="2400" dirty="0" smtClean="0"/>
              <a:t>Son </a:t>
            </a:r>
            <a:r>
              <a:rPr lang="es-GT" sz="2400" dirty="0"/>
              <a:t>los que abonan las entidades de crédito a sus clientes, y que varían si son: </a:t>
            </a:r>
          </a:p>
          <a:p>
            <a:pPr lvl="0">
              <a:buNone/>
            </a:pPr>
            <a:r>
              <a:rPr lang="es-GT" sz="2400" dirty="0" smtClean="0"/>
              <a:t>	</a:t>
            </a:r>
          </a:p>
          <a:p>
            <a:pPr lvl="0">
              <a:buNone/>
            </a:pPr>
            <a:r>
              <a:rPr lang="es-GT" sz="2400" dirty="0"/>
              <a:t>	</a:t>
            </a:r>
            <a:r>
              <a:rPr lang="es-GT" sz="2400" dirty="0" smtClean="0"/>
              <a:t>Cuentas </a:t>
            </a:r>
            <a:r>
              <a:rPr lang="es-GT" sz="2400" dirty="0"/>
              <a:t>corrientes (tipos de interés muy bajos o nulos), </a:t>
            </a:r>
          </a:p>
          <a:p>
            <a:pPr lvl="0">
              <a:buNone/>
            </a:pPr>
            <a:r>
              <a:rPr lang="es-GT" sz="2400" dirty="0" smtClean="0"/>
              <a:t>	Depósitos </a:t>
            </a:r>
            <a:r>
              <a:rPr lang="es-GT" sz="2400" dirty="0"/>
              <a:t>de ahorro (un poco más elevados) </a:t>
            </a:r>
          </a:p>
          <a:p>
            <a:pPr lvl="0">
              <a:buNone/>
            </a:pPr>
            <a:r>
              <a:rPr lang="es-GT" sz="2400" dirty="0" smtClean="0"/>
              <a:t>	Depósitos </a:t>
            </a:r>
            <a:r>
              <a:rPr lang="es-GT" sz="2400" dirty="0"/>
              <a:t>a plazo (tipos más altos dependiendo del plazo en que se mantengan inmovilizados los fondos).</a:t>
            </a:r>
          </a:p>
          <a:p>
            <a:pPr>
              <a:buNone/>
            </a:pPr>
            <a:endParaRPr lang="es-G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a:bodyPr>
          <a:lstStyle/>
          <a:p>
            <a:pPr>
              <a:buNone/>
            </a:pPr>
            <a:r>
              <a:rPr lang="es-GT" b="1" cap="all" dirty="0"/>
              <a:t>Otras clases de tasas de interés:</a:t>
            </a:r>
            <a:r>
              <a:rPr lang="es-GT" dirty="0"/>
              <a:t> </a:t>
            </a:r>
          </a:p>
          <a:p>
            <a:pPr>
              <a:buNone/>
            </a:pPr>
            <a:r>
              <a:rPr lang="es-GT" b="1" dirty="0"/>
              <a:t>Tipo de interés nominal</a:t>
            </a:r>
            <a:r>
              <a:rPr lang="es-GT" dirty="0"/>
              <a:t> </a:t>
            </a:r>
          </a:p>
          <a:p>
            <a:pPr algn="just">
              <a:buNone/>
            </a:pPr>
            <a:r>
              <a:rPr lang="es-GT" dirty="0" smtClean="0"/>
              <a:t>	</a:t>
            </a:r>
            <a:r>
              <a:rPr lang="es-GT" sz="2400" dirty="0" smtClean="0"/>
              <a:t>Es </a:t>
            </a:r>
            <a:r>
              <a:rPr lang="es-GT" sz="2400" dirty="0"/>
              <a:t>el que comunican los bancos y que aparecen en los medios de comunicación o contratos; se caracteriza porque en él no se descuenta la tasa de inflación. </a:t>
            </a:r>
          </a:p>
          <a:p>
            <a:pPr>
              <a:buNone/>
            </a:pPr>
            <a:endParaRPr lang="es-GT" b="1" dirty="0" smtClean="0"/>
          </a:p>
          <a:p>
            <a:pPr>
              <a:buNone/>
            </a:pPr>
            <a:r>
              <a:rPr lang="es-GT" b="1" dirty="0" smtClean="0"/>
              <a:t>Tipo </a:t>
            </a:r>
            <a:r>
              <a:rPr lang="es-GT" b="1" dirty="0"/>
              <a:t>de interés real </a:t>
            </a:r>
            <a:endParaRPr lang="es-GT" dirty="0"/>
          </a:p>
          <a:p>
            <a:pPr algn="just">
              <a:buNone/>
            </a:pPr>
            <a:r>
              <a:rPr lang="es-GT" dirty="0" smtClean="0"/>
              <a:t>	</a:t>
            </a:r>
            <a:r>
              <a:rPr lang="es-GT" sz="2400" dirty="0" smtClean="0"/>
              <a:t>Tipo </a:t>
            </a:r>
            <a:r>
              <a:rPr lang="es-GT" sz="2400" dirty="0"/>
              <a:t>de interés corregido para tener en cuenta los efectos de la inflación. .Suele medirse por la diferencia entre el tipo de interés nominal menos la tasa de inflación esperada.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62500" lnSpcReduction="20000"/>
          </a:bodyPr>
          <a:lstStyle/>
          <a:p>
            <a:pPr algn="ctr">
              <a:buNone/>
            </a:pPr>
            <a:r>
              <a:rPr lang="es-GT" sz="4600" b="1" cap="all" dirty="0"/>
              <a:t>Relevancia del Tipo de Interés en una economía</a:t>
            </a:r>
            <a:r>
              <a:rPr lang="es-GT" sz="4600" b="1" cap="all" dirty="0" smtClean="0"/>
              <a:t>:</a:t>
            </a:r>
          </a:p>
          <a:p>
            <a:pPr algn="just">
              <a:buNone/>
            </a:pPr>
            <a:r>
              <a:rPr lang="es-GT" sz="4600" b="1" cap="all" dirty="0" smtClean="0"/>
              <a:t> </a:t>
            </a:r>
            <a:endParaRPr lang="es-GT" sz="4600" cap="all" dirty="0"/>
          </a:p>
          <a:p>
            <a:pPr algn="just"/>
            <a:r>
              <a:rPr lang="es-GT" dirty="0"/>
              <a:t>La tasa de interés desempeña funciones importantes en una economía: </a:t>
            </a:r>
          </a:p>
          <a:p>
            <a:pPr lvl="0" algn="just"/>
            <a:r>
              <a:rPr lang="es-GT" dirty="0"/>
              <a:t>Representa el costo de oportunidad del consumo corriente en relación al consumo futuro. Como tal, influye en la decisión de ahorro-consumo del sector privado. </a:t>
            </a:r>
          </a:p>
          <a:p>
            <a:pPr lvl="0" algn="just"/>
            <a:r>
              <a:rPr lang="es-GT" dirty="0"/>
              <a:t> Representa un elemento importante en el costo del capital. Como tal, influye en el monto total y en la asignación de la inversión. </a:t>
            </a:r>
          </a:p>
          <a:p>
            <a:pPr lvl="0" algn="just"/>
            <a:r>
              <a:rPr lang="es-GT" dirty="0"/>
              <a:t>Permite analizar flujos en términos de acervo y viceversa; en especial, permite convertir los precios de los servicios productivos de los bienes de capital en precios de demanda de las fuentes de esos servicios. También facilita las comparaciones ínter temporales de costos y rendimientos.</a:t>
            </a:r>
          </a:p>
          <a:p>
            <a:pPr lvl="0" algn="just"/>
            <a:r>
              <a:rPr lang="es-GT" dirty="0"/>
              <a:t>Representa la rentabilidad de acumular activos financieros. Junto con la rentabilidad de los activos financieros externos y las variaciones previstas del tipo de cambio, influye en la forma en que los poseedores de riqueza la distribuyen entre activos financieros (nacionales y extranjeros) y activos reales. </a:t>
            </a:r>
          </a:p>
          <a:p>
            <a:pPr>
              <a:buNone/>
            </a:pPr>
            <a:endParaRPr lang="es-G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GT" dirty="0" smtClean="0"/>
              <a:t>CONCEPTOS</a:t>
            </a:r>
            <a:endParaRPr lang="es-GT" dirty="0"/>
          </a:p>
        </p:txBody>
      </p:sp>
      <p:sp>
        <p:nvSpPr>
          <p:cNvPr id="3" name="2 Marcador de contenido"/>
          <p:cNvSpPr>
            <a:spLocks noGrp="1"/>
          </p:cNvSpPr>
          <p:nvPr>
            <p:ph idx="1"/>
          </p:nvPr>
        </p:nvSpPr>
        <p:spPr/>
        <p:txBody>
          <a:bodyPr>
            <a:normAutofit lnSpcReduction="10000"/>
          </a:bodyPr>
          <a:lstStyle/>
          <a:p>
            <a:pPr algn="just"/>
            <a:r>
              <a:rPr lang="es-GT" b="1" dirty="0" smtClean="0"/>
              <a:t>Tasa </a:t>
            </a:r>
            <a:r>
              <a:rPr lang="es-GT" b="1" dirty="0"/>
              <a:t>Activa: </a:t>
            </a:r>
            <a:r>
              <a:rPr lang="es-GT" dirty="0"/>
              <a:t>es la que reciben los intermediarios financieros de los demandantes por los préstamos otorgados</a:t>
            </a:r>
            <a:r>
              <a:rPr lang="es-GT" dirty="0" smtClean="0"/>
              <a:t>.</a:t>
            </a:r>
          </a:p>
          <a:p>
            <a:pPr algn="just"/>
            <a:r>
              <a:rPr lang="es-GT" b="1" dirty="0" smtClean="0"/>
              <a:t>Tasa Pasiva: </a:t>
            </a:r>
            <a:r>
              <a:rPr lang="es-GT" dirty="0"/>
              <a:t>es el premio que recibe por sus depósitos en una institución financiera</a:t>
            </a:r>
            <a:r>
              <a:rPr lang="es-GT" dirty="0" smtClean="0"/>
              <a:t>.</a:t>
            </a:r>
          </a:p>
          <a:p>
            <a:pPr algn="just"/>
            <a:r>
              <a:rPr lang="es-GT" b="1" dirty="0" smtClean="0"/>
              <a:t>Spread: </a:t>
            </a:r>
            <a:r>
              <a:rPr lang="es-GT" dirty="0"/>
              <a:t>es la diferencia entre el precio de compra y el de venta de un activo financiero.</a:t>
            </a:r>
          </a:p>
          <a:p>
            <a:pPr algn="just"/>
            <a:endParaRPr lang="es-GT" dirty="0"/>
          </a:p>
        </p:txBody>
      </p:sp>
    </p:spTree>
    <p:extLst>
      <p:ext uri="{BB962C8B-B14F-4D97-AF65-F5344CB8AC3E}">
        <p14:creationId xmlns:p14="http://schemas.microsoft.com/office/powerpoint/2010/main" xmlns="" val="1422439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692696"/>
            <a:ext cx="7772400" cy="1470025"/>
          </a:xfrm>
        </p:spPr>
        <p:txBody>
          <a:bodyPr>
            <a:normAutofit fontScale="90000"/>
          </a:bodyPr>
          <a:lstStyle/>
          <a:p>
            <a:pPr algn="ctr"/>
            <a:r>
              <a:rPr lang="es-GT" dirty="0" smtClean="0"/>
              <a:t>VARIACIÓNDE LA TASA DE CAMBIO</a:t>
            </a:r>
            <a:endParaRPr lang="es-GT" dirty="0"/>
          </a:p>
        </p:txBody>
      </p:sp>
      <p:sp>
        <p:nvSpPr>
          <p:cNvPr id="3" name="2 Subtítulo"/>
          <p:cNvSpPr>
            <a:spLocks noGrp="1"/>
          </p:cNvSpPr>
          <p:nvPr>
            <p:ph type="subTitle" idx="1"/>
          </p:nvPr>
        </p:nvSpPr>
        <p:spPr>
          <a:xfrm>
            <a:off x="1285852" y="3357562"/>
            <a:ext cx="6486548" cy="2281238"/>
          </a:xfrm>
        </p:spPr>
        <p:txBody>
          <a:bodyPr>
            <a:normAutofit fontScale="85000" lnSpcReduction="10000"/>
          </a:bodyPr>
          <a:lstStyle/>
          <a:p>
            <a:pPr algn="just"/>
            <a:r>
              <a:rPr lang="es-ES" sz="3200" dirty="0">
                <a:solidFill>
                  <a:schemeClr val="tx1"/>
                </a:solidFill>
              </a:rPr>
              <a:t>El nivel registrado en el período de la tasa pasiva, no sufrió un incremento significativo respecto a 1989, comparado con el ajuste hacia el alza que experimentó la tasa </a:t>
            </a:r>
            <a:r>
              <a:rPr lang="es-ES" sz="3200" dirty="0" smtClean="0">
                <a:solidFill>
                  <a:schemeClr val="tx1"/>
                </a:solidFill>
              </a:rPr>
              <a:t>activa</a:t>
            </a:r>
            <a:endParaRPr lang="es-GT" sz="3200" dirty="0">
              <a:solidFill>
                <a:schemeClr val="tx1"/>
              </a:solidFill>
            </a:endParaRPr>
          </a:p>
          <a:p>
            <a:pPr algn="just"/>
            <a:endParaRPr lang="es-GT" dirty="0"/>
          </a:p>
        </p:txBody>
      </p:sp>
    </p:spTree>
    <p:extLst>
      <p:ext uri="{BB962C8B-B14F-4D97-AF65-F5344CB8AC3E}">
        <p14:creationId xmlns:p14="http://schemas.microsoft.com/office/powerpoint/2010/main" xmlns="" val="1625186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40</TotalTime>
  <Words>665</Words>
  <Application>Microsoft Office PowerPoint</Application>
  <PresentationFormat>Presentación en pantalla (4:3)</PresentationFormat>
  <Paragraphs>69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Fundición</vt:lpstr>
      <vt:lpstr>TASA DE INTERES Grupo No. 7</vt:lpstr>
      <vt:lpstr>DEFINICION   </vt:lpstr>
      <vt:lpstr>Clases de tasas de interés</vt:lpstr>
      <vt:lpstr>Diapositiva 4</vt:lpstr>
      <vt:lpstr>Diapositiva 5</vt:lpstr>
      <vt:lpstr>Diapositiva 6</vt:lpstr>
      <vt:lpstr>Diapositiva 7</vt:lpstr>
      <vt:lpstr>CONCEPTOS</vt:lpstr>
      <vt:lpstr>VARIACIÓNDE LA TASA DE CAMBIO</vt:lpstr>
      <vt:lpstr>Diapositiva 10</vt:lpstr>
      <vt:lpstr>Diapositiva 11</vt:lpstr>
      <vt:lpstr>GUATEMALA: TASAS DE INTERES Y SPREADS</vt:lpstr>
      <vt:lpstr>NIC 39 INSTRUMENTOSFINANCIEROS</vt:lpstr>
      <vt:lpstr>TASA DE INTERÉS EFECTIVA</vt:lpstr>
      <vt:lpstr>FORMULA</vt:lpstr>
      <vt:lpstr>Diapositiva 16</vt:lpstr>
      <vt:lpstr>Diapositiva 17</vt:lpstr>
      <vt:lpstr>Diapositiva 18</vt:lpstr>
      <vt:lpstr>GRACIAS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Clases de tasas de interés</dc:title>
  <dc:creator>Roberto</dc:creator>
  <cp:lastModifiedBy>Roberto</cp:lastModifiedBy>
  <cp:revision>7</cp:revision>
  <dcterms:created xsi:type="dcterms:W3CDTF">2013-10-05T16:13:27Z</dcterms:created>
  <dcterms:modified xsi:type="dcterms:W3CDTF">2013-10-05T18:37:02Z</dcterms:modified>
</cp:coreProperties>
</file>