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72" r:id="rId3"/>
    <p:sldId id="273" r:id="rId4"/>
    <p:sldId id="27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3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CF684-1E50-4095-9C61-F8AB581E14B9}" type="datetimeFigureOut">
              <a:rPr lang="es-GT" smtClean="0"/>
              <a:pPr/>
              <a:t>12/10/2013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C82A9-8633-4510-83FD-CFF69F22AB62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C82A9-8633-4510-83FD-CFF69F22AB62}" type="slidenum">
              <a:rPr lang="es-GT" smtClean="0"/>
              <a:pPr/>
              <a:t>1</a:t>
            </a:fld>
            <a:endParaRPr lang="es-G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C82A9-8633-4510-83FD-CFF69F22AB62}" type="slidenum">
              <a:rPr lang="es-GT" smtClean="0"/>
              <a:pPr/>
              <a:t>13</a:t>
            </a:fld>
            <a:endParaRPr lang="es-G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4CF894-1424-4A4E-8A87-049655764255}" type="datetimeFigureOut">
              <a:rPr lang="es-GT" smtClean="0"/>
              <a:pPr/>
              <a:t>12/10/2013</a:t>
            </a:fld>
            <a:endParaRPr lang="es-GT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GT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EA6816-201B-4E0C-831B-2E1B53927B45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CF894-1424-4A4E-8A87-049655764255}" type="datetimeFigureOut">
              <a:rPr lang="es-GT" smtClean="0"/>
              <a:pPr/>
              <a:t>12/10/2013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A6816-201B-4E0C-831B-2E1B53927B45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CF894-1424-4A4E-8A87-049655764255}" type="datetimeFigureOut">
              <a:rPr lang="es-GT" smtClean="0"/>
              <a:pPr/>
              <a:t>12/10/2013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A6816-201B-4E0C-831B-2E1B53927B45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CF894-1424-4A4E-8A87-049655764255}" type="datetimeFigureOut">
              <a:rPr lang="es-GT" smtClean="0"/>
              <a:pPr/>
              <a:t>12/10/2013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A6816-201B-4E0C-831B-2E1B53927B45}" type="slidenum">
              <a:rPr lang="es-GT" smtClean="0"/>
              <a:pPr/>
              <a:t>‹Nº›</a:t>
            </a:fld>
            <a:endParaRPr lang="es-GT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CF894-1424-4A4E-8A87-049655764255}" type="datetimeFigureOut">
              <a:rPr lang="es-GT" smtClean="0"/>
              <a:pPr/>
              <a:t>12/10/2013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A6816-201B-4E0C-831B-2E1B53927B45}" type="slidenum">
              <a:rPr lang="es-GT" smtClean="0"/>
              <a:pPr/>
              <a:t>‹Nº›</a:t>
            </a:fld>
            <a:endParaRPr lang="es-GT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CF894-1424-4A4E-8A87-049655764255}" type="datetimeFigureOut">
              <a:rPr lang="es-GT" smtClean="0"/>
              <a:pPr/>
              <a:t>12/10/2013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A6816-201B-4E0C-831B-2E1B53927B45}" type="slidenum">
              <a:rPr lang="es-GT" smtClean="0"/>
              <a:pPr/>
              <a:t>‹Nº›</a:t>
            </a:fld>
            <a:endParaRPr lang="es-GT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CF894-1424-4A4E-8A87-049655764255}" type="datetimeFigureOut">
              <a:rPr lang="es-GT" smtClean="0"/>
              <a:pPr/>
              <a:t>12/10/2013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A6816-201B-4E0C-831B-2E1B53927B45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CF894-1424-4A4E-8A87-049655764255}" type="datetimeFigureOut">
              <a:rPr lang="es-GT" smtClean="0"/>
              <a:pPr/>
              <a:t>12/10/2013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A6816-201B-4E0C-831B-2E1B53927B45}" type="slidenum">
              <a:rPr lang="es-GT" smtClean="0"/>
              <a:pPr/>
              <a:t>‹Nº›</a:t>
            </a:fld>
            <a:endParaRPr lang="es-GT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CF894-1424-4A4E-8A87-049655764255}" type="datetimeFigureOut">
              <a:rPr lang="es-GT" smtClean="0"/>
              <a:pPr/>
              <a:t>12/10/2013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A6816-201B-4E0C-831B-2E1B53927B45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54CF894-1424-4A4E-8A87-049655764255}" type="datetimeFigureOut">
              <a:rPr lang="es-GT" smtClean="0"/>
              <a:pPr/>
              <a:t>12/10/2013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EA6816-201B-4E0C-831B-2E1B53927B45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4CF894-1424-4A4E-8A87-049655764255}" type="datetimeFigureOut">
              <a:rPr lang="es-GT" smtClean="0"/>
              <a:pPr/>
              <a:t>12/10/2013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EA6816-201B-4E0C-831B-2E1B53927B45}" type="slidenum">
              <a:rPr lang="es-GT" smtClean="0"/>
              <a:pPr/>
              <a:t>‹Nº›</a:t>
            </a:fld>
            <a:endParaRPr lang="es-GT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54CF894-1424-4A4E-8A87-049655764255}" type="datetimeFigureOut">
              <a:rPr lang="es-GT" smtClean="0"/>
              <a:pPr/>
              <a:t>12/10/2013</a:t>
            </a:fld>
            <a:endParaRPr lang="es-GT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GT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4EA6816-201B-4E0C-831B-2E1B53927B45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gt/url?sa=i&amp;rct=j&amp;q=&amp;esrc=s&amp;frm=1&amp;source=images&amp;cd=&amp;cad=rja&amp;docid=2qvOAkij8UOsSM&amp;tbnid=G4XrxsH1GYcpMM:&amp;ved=0CAUQjRw&amp;url=http://biblioteca.usac.edu.gt/tesis/03/03_3064.pdf&amp;ei=PVtYUq_8A5PM9ASYvYHAAQ&amp;bvm=bv.53899372,d.eWU&amp;psig=AFQjCNHkD1JVfeEnCPwCufluhidKGBbpeA&amp;ust=1381608612923704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gt/url?sa=i&amp;rct=j&amp;q=&amp;esrc=s&amp;frm=1&amp;source=images&amp;cd=&amp;cad=rja&amp;docid=JtH3dAsTmBNDpM&amp;tbnid=D4IT2cQRUE-JBM:&amp;ved=0CAUQjRw&amp;url=http://www.lr21.com.uy/economia/1106959-uruguay-xxi-asegura-que-el-sistema-financiero-es-estable-transparente-y-regulado&amp;ei=61pYUoCMH5HE9gTZpYCYAw&amp;bvm=bv.53899372,d.eWU&amp;psig=AFQjCNFNwEaEEAkapA1_RJJXYzbjNSkSKg&amp;ust=138160853344773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SISTEMA FINANCIERO</a:t>
            </a:r>
            <a:endParaRPr lang="es-GT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(Grupo 10)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83568" y="980728"/>
            <a:ext cx="763284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500" b="1" dirty="0">
                <a:solidFill>
                  <a:schemeClr val="bg2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Junta Monetaria </a:t>
            </a:r>
            <a:endParaRPr lang="es-GT" sz="2500" b="1" dirty="0" smtClean="0">
              <a:solidFill>
                <a:schemeClr val="bg2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endParaRPr lang="es-GT" sz="2500" dirty="0">
              <a:solidFill>
                <a:schemeClr val="bg2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s-GT" dirty="0"/>
              <a:t>Tiene a su cargo la determinación de la política monetaria, cambiaria y crediticia del país, así como, la dirección suprema del Banco de Guatemala. La Junta Monetaria se integra con las siguientes representaciones: </a:t>
            </a:r>
            <a:endParaRPr lang="es-GT" dirty="0" smtClean="0"/>
          </a:p>
          <a:p>
            <a:endParaRPr lang="es-GT" dirty="0"/>
          </a:p>
          <a:p>
            <a:r>
              <a:rPr lang="es-GT" dirty="0"/>
              <a:t>•  Presidente y Vicepresidente nombrados por el Presidente de la República. </a:t>
            </a:r>
          </a:p>
          <a:p>
            <a:r>
              <a:rPr lang="es-GT" dirty="0"/>
              <a:t>•  Los Ministros de Finanzas Públicas, Economía y de Agricultura. </a:t>
            </a:r>
          </a:p>
          <a:p>
            <a:r>
              <a:rPr lang="es-GT" dirty="0"/>
              <a:t>•  Un representante del Congreso de la República. </a:t>
            </a:r>
          </a:p>
          <a:p>
            <a:r>
              <a:rPr lang="es-GT" dirty="0"/>
              <a:t>•  Un representante de los Bancos Privados. </a:t>
            </a:r>
          </a:p>
          <a:p>
            <a:r>
              <a:rPr lang="es-GT" dirty="0"/>
              <a:t>•  Un representante de las Asociaciones y Cámaras Comerciales, Industriales, Agrícolas y Ganaderas (CACIF). </a:t>
            </a:r>
          </a:p>
          <a:p>
            <a:r>
              <a:rPr lang="es-GT" dirty="0"/>
              <a:t>•  Un representante de la Universidad de San Carlos de Guatemala (USAC). </a:t>
            </a:r>
          </a:p>
        </p:txBody>
      </p:sp>
    </p:spTree>
    <p:extLst>
      <p:ext uri="{BB962C8B-B14F-4D97-AF65-F5344CB8AC3E}">
        <p14:creationId xmlns:p14="http://schemas.microsoft.com/office/powerpoint/2010/main" xmlns="" val="360630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83568" y="474345"/>
            <a:ext cx="76328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GT" dirty="0" smtClean="0"/>
          </a:p>
          <a:p>
            <a:endParaRPr lang="es-GT" dirty="0"/>
          </a:p>
          <a:p>
            <a:endParaRPr lang="es-GT" dirty="0"/>
          </a:p>
          <a:p>
            <a:endParaRPr lang="es-GT" dirty="0" smtClean="0"/>
          </a:p>
          <a:p>
            <a:r>
              <a:rPr lang="es-GT" b="1" dirty="0" smtClean="0"/>
              <a:t>Las </a:t>
            </a:r>
            <a:r>
              <a:rPr lang="es-GT" b="1" dirty="0"/>
              <a:t>atribuciones de la Junta Monetaria son: </a:t>
            </a:r>
          </a:p>
          <a:p>
            <a:endParaRPr lang="es-GT" dirty="0" smtClean="0"/>
          </a:p>
          <a:p>
            <a:r>
              <a:rPr lang="es-GT" dirty="0" smtClean="0"/>
              <a:t>•</a:t>
            </a:r>
            <a:r>
              <a:rPr lang="es-GT" dirty="0"/>
              <a:t>  Cumplir y hacer cumplir la política general y los deberes asignados al Banco de Guatemala. </a:t>
            </a:r>
          </a:p>
          <a:p>
            <a:r>
              <a:rPr lang="es-GT" dirty="0"/>
              <a:t>•  Acordar, interpretar y reformar los reglamentos del Banco de Guatemala. </a:t>
            </a:r>
          </a:p>
          <a:p>
            <a:r>
              <a:rPr lang="es-GT" dirty="0"/>
              <a:t>•  Acordar el presupuesto del Banco de Guatemala. </a:t>
            </a:r>
          </a:p>
          <a:p>
            <a:r>
              <a:rPr lang="es-GT" dirty="0"/>
              <a:t>•  Nombrar y remover al gerente del Banco de Guatemala. </a:t>
            </a:r>
          </a:p>
          <a:p>
            <a:r>
              <a:rPr lang="es-GT" dirty="0"/>
              <a:t>•  Fijar y modificar los encajes de los Bancos. </a:t>
            </a:r>
          </a:p>
          <a:p>
            <a:r>
              <a:rPr lang="es-GT" dirty="0"/>
              <a:t>•  Fijar y modificar las tasas de interés del Banco de Guatemala. </a:t>
            </a:r>
          </a:p>
          <a:p>
            <a:r>
              <a:rPr lang="es-GT" dirty="0"/>
              <a:t>•  Fijar las tasas máximas de interés en operaciones pasivas y activas de los Bancos y regular el crédito bancario de acuerdo a la ley. 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xmlns="" val="99515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267494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GT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MINISTERIO DE FINANZAS PÚBLICAS</a:t>
            </a:r>
          </a:p>
        </p:txBody>
      </p:sp>
    </p:spTree>
    <p:extLst>
      <p:ext uri="{BB962C8B-B14F-4D97-AF65-F5344CB8AC3E}">
        <p14:creationId xmlns:p14="http://schemas.microsoft.com/office/powerpoint/2010/main" xmlns="" val="15209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87624" y="2136339"/>
            <a:ext cx="691276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2100" dirty="0"/>
              <a:t>Es el responsable de fijar y desarrollar las políticas que regulan la Administración Financiera de los Recursos del Estado, de administrar en forma eficiente, equitativa y racional el Presupuesto de Ingresos y Egresos del Estado, y mantenerse en una búsqueda constante por la simplificación y optimización de los procesos que involucran a sus usuarios. </a:t>
            </a:r>
          </a:p>
        </p:txBody>
      </p:sp>
    </p:spTree>
    <p:extLst>
      <p:ext uri="{BB962C8B-B14F-4D97-AF65-F5344CB8AC3E}">
        <p14:creationId xmlns:p14="http://schemas.microsoft.com/office/powerpoint/2010/main" xmlns="" val="11026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394692"/>
            <a:ext cx="763284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b="1" dirty="0">
                <a:solidFill>
                  <a:schemeClr val="bg2">
                    <a:lumMod val="50000"/>
                  </a:schemeClr>
                </a:solidFill>
              </a:rPr>
              <a:t>FUNCIONES DEL MINISTERIO DE FINANZAS </a:t>
            </a:r>
            <a:r>
              <a:rPr lang="es-GT" b="1" dirty="0" smtClean="0">
                <a:solidFill>
                  <a:schemeClr val="bg2">
                    <a:lumMod val="50000"/>
                  </a:schemeClr>
                </a:solidFill>
              </a:rPr>
              <a:t>PÚBLICAS</a:t>
            </a:r>
          </a:p>
          <a:p>
            <a:pPr algn="ctr"/>
            <a:endParaRPr lang="es-GT" b="1" dirty="0"/>
          </a:p>
          <a:p>
            <a:r>
              <a:rPr lang="es-GT" dirty="0"/>
              <a:t>A</a:t>
            </a:r>
            <a:r>
              <a:rPr lang="es-GT" dirty="0" smtClean="0"/>
              <a:t>demás </a:t>
            </a:r>
            <a:r>
              <a:rPr lang="es-GT" dirty="0"/>
              <a:t>de las que asigna la Constitución Política de la República de Guatemala y otras leyes, el Ministerio de Finanzas Públicas tiene asignadas las funciones siguientes</a:t>
            </a:r>
            <a:r>
              <a:rPr lang="es-GT" dirty="0" smtClean="0"/>
              <a:t>:</a:t>
            </a:r>
          </a:p>
          <a:p>
            <a:endParaRPr lang="es-GT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s-GT" dirty="0" smtClean="0"/>
              <a:t>Cumplir </a:t>
            </a:r>
            <a:r>
              <a:rPr lang="es-GT" dirty="0"/>
              <a:t>y hacer cumplir todo lo relativo al régimen jurídico hacendario del Estado, Incluyendo la recaudación y administración de los ingresos fiscales, la gestión de financiamiento interno y externo, la ejecución presupuestaria y el registro y control de los bienes que constituyen el patrimonio del </a:t>
            </a:r>
            <a:r>
              <a:rPr lang="es-GT" dirty="0" smtClean="0"/>
              <a:t>Estado</a:t>
            </a:r>
          </a:p>
          <a:p>
            <a:endParaRPr lang="es-GT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s-GT" dirty="0"/>
              <a:t>Formular la política fiscal y financiera de corto, mediano y largo plazo, en función de la política económica y social del Gobierno</a:t>
            </a:r>
            <a:r>
              <a:rPr lang="es-GT" dirty="0" smtClean="0"/>
              <a:t>;</a:t>
            </a:r>
          </a:p>
          <a:p>
            <a:pPr lvl="0"/>
            <a:endParaRPr lang="es-GT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s-GT" dirty="0"/>
              <a:t>Proponer a la Superintendencia de Administración Tributaria, las normas para la desconcentración en la percepción de los ingresos</a:t>
            </a:r>
            <a:r>
              <a:rPr lang="es-GT" dirty="0" smtClean="0"/>
              <a:t>;</a:t>
            </a:r>
          </a:p>
          <a:p>
            <a:pPr lvl="0"/>
            <a:endParaRPr lang="es-GT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s-GT" dirty="0"/>
              <a:t>Coordinar con la Superintendencia de Administración Tributaría, la programación del flujo de ingresos provenientes de la recaudación de los impuestos</a:t>
            </a:r>
            <a:r>
              <a:rPr lang="es-GT" dirty="0" smtClean="0"/>
              <a:t>.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es-GT" dirty="0"/>
          </a:p>
          <a:p>
            <a:pPr lvl="0"/>
            <a:r>
              <a:rPr lang="es-GT" dirty="0" smtClean="0"/>
              <a:t>	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xmlns="" val="31578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www.minfin.gob.gt/images/organigrama_mfp.png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68863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331640" y="345430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b="1" dirty="0"/>
              <a:t>ESTRUCTURA ORGANICA DEL MINISTERIO DE FINANZAS PUBLICAS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xmlns="" val="749976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915816" y="1752601"/>
            <a:ext cx="5542384" cy="1829761"/>
          </a:xfrm>
        </p:spPr>
        <p:txBody>
          <a:bodyPr>
            <a:normAutofit/>
          </a:bodyPr>
          <a:lstStyle/>
          <a:p>
            <a:r>
              <a:rPr lang="es-GT" sz="4000" dirty="0" smtClean="0"/>
              <a:t>ORGANISMOS INTERNACIONALES</a:t>
            </a:r>
            <a:endParaRPr lang="es-GT" sz="4000" dirty="0"/>
          </a:p>
        </p:txBody>
      </p:sp>
      <p:pic>
        <p:nvPicPr>
          <p:cNvPr id="1026" name="Picture 2" descr="C:\Users\edwin.miranda.AGROMERCANTIL\Desktop\organismos internaciona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6117"/>
            <a:ext cx="2304256" cy="347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4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9472" y="1974059"/>
            <a:ext cx="4968552" cy="893657"/>
          </a:xfrm>
        </p:spPr>
        <p:txBody>
          <a:bodyPr/>
          <a:lstStyle/>
          <a:p>
            <a:r>
              <a:rPr lang="es-GT" sz="4000" dirty="0" smtClean="0"/>
              <a:t>BANCA MUNDIAL</a:t>
            </a:r>
            <a:r>
              <a:rPr lang="es-GT" dirty="0" smtClean="0"/>
              <a:t>	</a:t>
            </a:r>
            <a:endParaRPr lang="es-GT" dirty="0"/>
          </a:p>
        </p:txBody>
      </p:sp>
      <p:pic>
        <p:nvPicPr>
          <p:cNvPr id="2050" name="Picture 2" descr="C:\Users\edwin.miranda.AGROMERCANTIL\Desktop\220px-World_Bank_building_at_Washing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7078" y="1556792"/>
            <a:ext cx="381860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34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259632" y="980728"/>
            <a:ext cx="5974432" cy="1604391"/>
          </a:xfrm>
        </p:spPr>
        <p:txBody>
          <a:bodyPr>
            <a:normAutofit fontScale="90000"/>
          </a:bodyPr>
          <a:lstStyle/>
          <a:p>
            <a:r>
              <a:rPr lang="es-GT" dirty="0" smtClean="0"/>
              <a:t>ESTRUCTURA DE LA BANCA MUNDIAL</a:t>
            </a:r>
            <a:endParaRPr lang="es-GT" dirty="0"/>
          </a:p>
        </p:txBody>
      </p:sp>
      <p:pic>
        <p:nvPicPr>
          <p:cNvPr id="3074" name="Picture 2" descr="C:\Users\edwin.miranda.AGROMERCANTIL\Desktop\BancoMundi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01" b="19255"/>
          <a:stretch/>
        </p:blipFill>
        <p:spPr bwMode="auto">
          <a:xfrm>
            <a:off x="2123728" y="3092344"/>
            <a:ext cx="5311241" cy="105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806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s-GT" sz="4400" dirty="0" smtClean="0"/>
          </a:p>
          <a:p>
            <a:pPr algn="ctr">
              <a:buNone/>
            </a:pPr>
            <a:endParaRPr lang="es-GT" sz="4400" dirty="0" smtClean="0"/>
          </a:p>
          <a:p>
            <a:pPr algn="ctr">
              <a:buNone/>
            </a:pPr>
            <a:r>
              <a:rPr lang="es-GT" sz="4400" dirty="0" smtClean="0"/>
              <a:t>GRACIAS </a:t>
            </a:r>
            <a:endParaRPr lang="es-GT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GT" dirty="0" smtClean="0"/>
              <a:t> </a:t>
            </a:r>
          </a:p>
          <a:p>
            <a:pPr algn="just">
              <a:buNone/>
            </a:pPr>
            <a:r>
              <a:rPr lang="es-GT" dirty="0" smtClean="0"/>
              <a:t>  El sistema financiero de un país comprende al conjunto de instituciones públicas y privadas que participan en el proceso de intermediación financiera. </a:t>
            </a:r>
          </a:p>
          <a:p>
            <a:endParaRPr lang="es-GT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CONCEPTO: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/>
              <a:t>ESTRUCTURA</a:t>
            </a:r>
            <a:endParaRPr lang="es-GT" dirty="0"/>
          </a:p>
        </p:txBody>
      </p:sp>
      <p:pic>
        <p:nvPicPr>
          <p:cNvPr id="4" name="3 Marcador de contenido" descr="Sistema financiera de Guatemal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18042"/>
            <a:ext cx="8229600" cy="385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 smtClean="0"/>
          </a:p>
          <a:p>
            <a:endParaRPr lang="es-GT" dirty="0" smtClean="0"/>
          </a:p>
          <a:p>
            <a:r>
              <a:rPr lang="es-GT" dirty="0" smtClean="0"/>
              <a:t>SISTEMA FINANCIERO REGULADO</a:t>
            </a:r>
          </a:p>
          <a:p>
            <a:endParaRPr lang="es-GT" dirty="0" smtClean="0"/>
          </a:p>
          <a:p>
            <a:r>
              <a:rPr lang="es-GT" dirty="0" smtClean="0"/>
              <a:t>SISTEMA FINANCIERO NO REGULADO</a:t>
            </a:r>
            <a:endParaRPr lang="es-GT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/>
              <a:t>SEGMENTACION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408684"/>
            <a:ext cx="6400800" cy="1380356"/>
          </a:xfrm>
        </p:spPr>
        <p:txBody>
          <a:bodyPr>
            <a:normAutofit fontScale="92500"/>
          </a:bodyPr>
          <a:lstStyle/>
          <a:p>
            <a:r>
              <a:rPr lang="es-G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Instituciones cuya autorización es de carácter estatal , sujetas a la supervisión de la SIB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AutoShape 4" descr="data:image/jpeg;base64,/9j/4AAQSkZJRgABAQAAAQABAAD/2wCEAAkGBxMTEhUUExQUFhUXGBkYFhcYFx8YGhwcGxgaGCAaHBgYHCggGholGxwaITEiJSkrLi4uFyAzODMuNygtLisBCgoKBQUFDgUFDisZExkrKysrKysrKysrKysrKysrKysrKysrKysrKysrKysrKysrKysrKysrKysrKysrKysrK//AABEIAMUBAAMBIgACEQEDEQH/xAAbAAEAAwEBAQEAAAAAAAAAAAAAAgMEBQEGB//EAD8QAAEDAgQDBQYEBAUEAwAAAAEAAhEDIRIxQVEEImEycYGRoQUTQrHB8FJy0eEUYoKSIzPC0vFDU2OiFbLi/8QAFAEBAAAAAAAAAAAAAAAAAAAAAP/EABQRAQAAAAAAAAAAAAAAAAAAAAD/2gAMAwEAAhEDEQA/AP3FERAREQEREBERARFXXrtYJcQB1+m6CxV1azW9pwHeYWL+IfUMMimDq7tkWuG6C+ZWelw5ILmNaTPK+pzOcWmJ/lQa3e02/AHP6xA/udAVFfj6jQC73bAcu1U9WgAeqsZTl7mv5muaHBpMgRYgaWMbZ9FTU4gOFNpLZJLTImYDmSAIkEoNPuKhzrHwYAfA6L3+DP8A3avm3/ao+z6jrscHctg8ggOE7nVWVqhJwtxWIBIjoT6FBH+DP/dq+bf9qyP4hwmKri0Wxe7BaI3cM+pAW2nUI5XYrkgOt1I9Btos/DVixgYaby4ctm2PXFlGp70ExxNUAOik5pggglnkHT8wpj2k0WeHMP8AMLbdoWhZePqYmljGyGtOLDEAxZuYyzIHTdTq1gylTAcGyG3IkZSSUHRp1Wuu0g9xlTXFY2nEk4HYi1rqYjFEXwiZHfb0Wijxzmjnh7csbBcfmZmEHSRQpVWuEtII3CmgIiICIiAiIgIiICIiAiIgIiICIsPFcUSSxhAjtPdk2RYDdyCXF8aGnC2C7WTAaN3HQLE1o5Xkg4jernBnINNmi0SvRQi0j3biAHA4iXzMvOpJ0uLpULnOLA9zzJa9pbhaGkd2eUGdUE2Pwj3pyBjEbFzLQTuQbjcDqradN4H+GWYHS4F02xXsBYi/ReNrEDAJquFi4iGg9Tr4SbL08MXf5hxfyizfLXxQUCpShrADVLb8g1JkmQQIJvEwrHOqQDhYwCABGI3tGgGi1MaAIAgDQKviJgWkDP6T0m57u9BV7kkS6rUt1DI3nCPvxWX3AB95ic2Bi53YnGLXaDlkFLiKZqOZMzhMkakYZzyjFnGYysAj+HY0S7AIgjmMwLiA2NdggiKLS7HjxEy7kcQQMrNvO2i0+5IEtq1LxEw6doxBZ6fCsI5cJnmjETPU4p+Wilw1M08cZwBJvBvEAb2vrIsgm33kGWte02dHI6xIORg3G6rwUySC5zSWljWvtAOgcZnTU7LbwxMGRAmw/TpNx39yhxXFUxIeR1Gfogra803zVPwNAcBLZE4rxYkwV6x/+Y9sgOwhkDtH8VxkZAnZq9pUyADSdy/hN2+Bzb92XvvS5wzY8ZB12m2hGseOaA/hMPO1zWvGZjC118i2dd81o4Ti8XK7leM2/Ubhc7E6oSx5Ia2XVCbA3s0T8HXog5sWIYGsAcx3xMFwJA0sTHVB2kWPhOKM4HxiiWuHZcNx13C2ICIiAiIgIiICIiAiIgIiq4qtgbMScgNybAIK+KrGQxvbdro0fiP03Kws4YvpizS25DXCS7+YuGTj9VNtN5c5rXhrhBe+JJJuGgH4QPvNSpU3AupseABGbbtm8AzfXPJBm4emx1nMGHDPvBDYbs6I5gQQe5aGn3khshmRd8T4tnnHXVeNp44b/wBJlhftkb7gX7ytiDBxT2YSwNyjCLQSCLC/X5qhhZiaY1BJ63Im+cqziWODyAc4dnGdo7J2PmqgXHXI/i//AAg6dCsHCQCNL9wPyIVizezxyk7uPXKG7bhaUGH2hRHLm0XaYMdrxjMbHNZvcsYNJAylzzbTSLndT49xecIMABxIItymJBjMRJ2xarM3g6jplmcZ6xGruYWtH6XC7BTdF2mbjNtzoA6QTffXz2cBSADrkizbmchEbdO4Bc13B1G2iNJa2/mwST37BauF4mAGzcAOIAEEam2RzPgg6FZhIIBAmxkTaO8L591DDLSL6x+x+e663H8LJxh0EAZmB56FclnX1/dB1fZHZO2K3kPqveO4ll2OBd+KNP31Wb2fxQZLXZEzO2Vj+qursZUeAHZ54SDdswD3gn+1BKsRyioSWAhzak5ReHaZa/8AK8r4cbveWaYIAuXhoEWGknx7gt2AREWiI6bLIwe7cGnsk/4bs8BNsPQbeSCsuNQtDBDIkRALTNnCMrzLToCujwtfFINnNs79R0Kq4GgWglwGJxJdGR0+X1TihdpBAfMCddcB6H5hBsRQo1MTQRrocx0PVTQEREBERAREQEREBYg73lT+WnYdXkZ+At4lW8dXLGEi7jZo6mwWE8E5kYQCQ2zi6A03LnRGs+iDVV4d2IuY4NJABBEgxkcwZ0VOAyW4pc69RwAENuA0fe52ThuJjGcRewAQ63aObRGennCUK4gkyXEkkQc8ouBkABdBpYwAAAQBkEe6ASdBKpPFtE4g4QJNibbyLKyoMTSNSDn1GqDk1quJxuwklka/FkO7PxUqtICDIzGYEegC01KL4ybYg9rYg7dFBrXO7OAwdHfsg99n8QLNltyYAOVpy2t5nqugstOi7E0kAAEnOfhI26rUg5PE0ne8eA0mZwXhoxCCbZ+OR71pPFimSHuLjbIZeQG8rauRxXDuc97hoZiM4aBYi09EF7eOxuDWHCZtMQQL7SD0tbVUUKb8bJbEQHZwcOR8BN91kp1CMLhYxInb6hfQsJIEiDFxsgo47hy9oAMXnKdCPr6LJxPs8i7JO4OfhoumiDguouGbXeX6KDXXBGYIg/ei6XtWsIwXkweljr97LCzh5aXmQ1sRaZ9bd/VB3GVAbggjovKtMOBabg5rD7LqQxxNhMznmAPp6rUeJGku3jT72QUUxP8AhvLpbJaQTLmZRYi8WKyUYc8hrC8DsC7ToCXON7QWju6StXE1Q7CWGXtMgQbiLtNrSN9YXor4f8RjQWVAPiDTi/qtl8kF3B1+ciCJOR0dEn+ki4PQreubXguJNRsHCGjOHAyDI6n1W6hUxNBy3GxFiPOUFiIiAiIgIiICIiDn8aQ6o0EwGNL3G1ibDPKLnyUGUXtaPdVMQiQ1wBnPIiFWyi6oC8YeapIxEgYWWaLTrfxXjKJDmhzecvLg4RAEklovMROmqC9rbtaQGkDG8NsMRsO+4J8AsFWu/G6CA3EbGJ23kXBXR4Q4sT/xOMdw5R8pnqvOIYMTc7yDDiMrjI9Sg5n8Q+0ubhkSLEwDNpdK7iyNpDG3MwHES4m/KJudifNXcS1xaQ0wbX8e5ByfaLahMvBDbRBJA0uQBF991H2a2KgjUme6E4h9ScLybXv4aix+kqPDvDXtcch+iDuVKgaJJgdV5QrNeJaZVXFNDmTnEOEdL/KVH2fw4Y2ZkuAJPhp5oNL3QCTosPCcR2rEGZguECROfWZ8Vqqcxw7EE+cgd8hY2Vy0EtaHtDiDa4IAE9xAB8UHp4RuNryS43kTIGZmNh+i6AM3C49X2m74cLJ2F/P9lb7LrwS0nO4k66+efgd0HTUK7iGkjMCVNc/j3cxEuAwiYNr4gbfeSBVrOIuKZ1uCfG+fpougOq45A3fGmdjIg53vGa2cC8lzpLjlnuSTYaWhBfxRAY6csJ+S5bX1ouW+g+Tl2VhbwzZdY9o6nv0KCHAufj5yDYgRGcg6HYKymMJeyMQ/zGCYvNwP6r/1dVZwdJoLiBrE5mIBiT3r3ieV9N+xwnudb5wgpo0A8YnHCx0kMBAz1LhrN40K08BUEuANjD2+Njr+IX71lotZSkGmSQTBa0vsbgTeLRay8oHCWOiOctLYybUMgWzgx5lB2EREBERAREQFGq6ATsCVJU8W4Bjicg0/JBycB92wYHu/wyQW5BzoI1zG981IV+1L3lzabjduAAm3STOXiruGoudDHOIDGMGFpgyW5kjS1o6qvi5DKrTezQ1xzMmzSdSD6OCDZw7IY0REAW8FGv2m+PyWZ/EuM2ybiicEjcEjm9O5SotDnuBAwgNLTLgYcNZKC5vbH5XfNijU40CoGEdJnW2m1xfv8aQLMdAbLsJkuJ7WG1xqPkq4LGnE0iREhzS0uF7AXBsdB1QQ/wDj3kFxIxbb7306D5LI8RmCO8R819CvHvAEkwN0HzzTt6fsunwb3GiYmWyG+AkZ98eCwPl7zBnEbEA5dAb2H1U+FGCq0GM4MGbkER5xP7INHs2rDXQLkkzplm46R9VRwHEhj7nldrlBmxvpdaKnBvxODTDHXN7d0fdlTxPAFnN2mgguteAQTbVBH2jw7WvgZETGxuPI/QqgdPBTq3ccMkTDdbDIA7fqtDPZz9cI8Z+iDp0KmJrXbgFc/wBpYccy2WtNjGpt8vVdChTwta3OAAuOOwDib2TpuL/Fmg9cAL2vhF2Wz7+q1+zSA5wBBmHW/tyHh5qmrUGEXGbdf5glMw4HE0802F8otcoNVHiiXw5oaDOG+f08FOnm78xWDhWt9zBHM90uaDBAAkzeYIH/ALq+rwuDCOUyWA8rSeYmT2ctu4oNfDfF+b/S1Q9otJpvjOJHeLyshlkhzaLiIhoZzOkm1srRorq1Vp941hdLWmZBLdo3mZy2Qe1aTXVCMOIPYHA5gETeO6Lqvj6eHGRhBhjhGctdY4YiL+gUgOSm5rS52ACQ6AAIzAuYvYSotptLKhxYnljhFxFiQA118xqg7CKvhzLGnoPkrEBERAREQFl9qf5NT8p+S1KviOw7uPyQUVeFa+DcGM2ktMbSMwqOMohlMRljYXEmfiEkkq7gXj3dMSJwNMTeIGio47iGvpVMJmBp3591j5FBB9IENPIcDnA4sgJy78l5xIDnEiq27cOHDjtnkD12V1XhGvcHz1+V72FgBkp1+03x+SDOGNkDE8tnEG4HTIIOZGU6dc1b/DNc7EWgTmDedL7eGeqk3tj8rvmxXoCOE2NwV49wAk5KDK7SYBBP369EFfuhTu1k7x2vCc+6VLh2sPMwC+Z+8u5XLJxOEOkODHnfI556aHqg1qNV8NJ2H2FnocZJLXCCIE6SZjzhee0KoAgyciQLGJ3Qcw16jrjHcTDcQHhHzXcpThGLOBPfF/VcqhVaxxdJcALQLSdJtbK8bq7/AOSM9gf3ft9EHRXmEbDyXGpcQfeBxdcnmjKNo2yXXo1Q4SMkEsI2HkqjWYD1GcNJjxAzVXH8Xg6TrG85XAtEm+yq9mudOFzSWxIltgc5mLzOdz6oNMCLAPaSDY5RcQdRMWn9FS9ocZmrIcDNvhyHdMnxVtWpTxNLXNxEhsAi4J1jbPwSnm78xQU12ghxY5weXB0lh5TERZv4bKFBoDuUywhoLpBFsVQ3F885Gp3Wvh/i/N/paqX8M1jXu/lIk7REegQQ4alyUThdYGYJBg30I1hXuwtIcWvEB3M5xMDCScydlTVe1raYLnNeGcoGZMAQWxczp3qmrx7i1zHCeR0uwlufKOV3UoOn7NaRSYDnhHyWlQpNhoGwAU0BERAREQF4RNl6iDjcPw7nMaWkSWGmZsWiTcRqNrK+pR5oLmjFTNNggzkM7xp6KNQua6o1liS14tNnGHQO+/ioig5hc/DjNiC4hzrZxlFso/ZBo4F802nWIPQixHmlftN8fkok+7LxFu2PGxG2Yn+pUlriZM5mIcBbyQXjtj8rvmxXrA5j8wDii0utp06BaTxHLMXkgDqDHlqghxbrtb3uPyHqslIEPBnJxn+ogD0XtRkvBkzcnrl/x3KLCS3FEkuB8iPQx6oOqSsxDjMAS6HDeGmQCO+P7irKxBYbgAjM5ePyWOvVq4uXCcX4YJgDKSRGpnr3ILK9DEDlygGwkQdQNMjYHRYa1PCYJEa3mcoF7i0rYPfmORrYEA2ytbtHYaaLG4kS0klszMi8WnKwsLXQVvyMGwB+/mvM8wQveQuaCXROYv3W7+i2t4Nmrqm0lpaJ8Wx5oMTWALreznTTb4g94JBVdH2a0ElxxdIgeIm5WxrQLAADYIKOMBAxtMOaDExF9L9wWJlGpUbBqzABI0MkmCY+i1cVUvGjc+82A+9wsw5HjCAMUifAeth6oNPB8MGknCRlGIgnK+Vo/dTp5u/MfoqxxTnNgDn5htBEXvOhB1zUQx2zv7x+iDRw3xfm/wBLVX7T/wAst1cQ0eJj5X8FWC5nNBi5cMQM2z77BW1Oaq0XOAF5HXIDac/JBtw667rN7SuwN/E5rTvBcJjwVNHhw5gqFxxkTjBytMbQDorKDjUNMmLMDz3uEDrliQb0REBERAREQEREGPjuV1N+xwnudb5wsnE1XOtiAa5zmFobzAA6QbyOlsS6lamHNLTkRBXP4eoGm7ecuFN7pjIWPiI0HyQeulzTLS3CYyzba99vHI72s9yfxegVFSqBUkYi4GHtkuGA6gRA0PmOi8c5zXFmKALjctOVz5b2zQWVeX4yTsAJ/wCOqztkZ3NznYCZOnXxUyza2+/qvHU+UgZkH5IJYbz0j5KNDLxd6OK8puxX0069VKm2B4k+ZJQSY+GtjNrneAAcJPgQfEbrSKQmQ+4N8tsjEbz5LIxpxEWhwIv3CYg6gf8AqpviTiwTacViSNR3iMsiCg3PeJjUgnyj9V844mByusDiEG2l9sjmu0+iC3lgEwQYuOu85qNDhMMy5xJ2Jb8jdByOGpe8e0X1kjTlMHzhdRvFuZy1RbLEMj3+vXorKAioZPdO0A55m+LOeyreJqnsgA27/TLTWPFBBtRoIgy09k5xFiJGmWatc6ASdFz28K0GBmO0bkAugD00/m2Vr3H3cGxJDflN+gkf0oKCbNJ1Mnvgn0PyCsdBHr9ULbWGQt5Lyk4Q0dPlmgroOcXA2ANpzk2vFomI8lt92/8AE3+0/wC5YwDhIGY/WV0mPkSEGerScWmXNAgycOkfmVVJ7yZbAfU5pcJwsbAAjUmZ0zKnxrsRFObdp/5BpbfJRrz70NxwYmnAy/lduDE+B2QemjJFJ8EGXgtGGSDcFpnfxWzg29p25t3Cw0yMT4rP7h2IFzpeRhECGtGZMXvbzhb2iBAQeoiICIiAiIgIiICwcfTAcHHsuGB8afhd3g/Nb1GpTDgQRIOYQcrhi9odTGFpB7RiIORAzc4xqrDw7WwwFxcCSCRYT8JIFgb/AHC84imciJe29NxviAvExZ0eOu6x1+M97YOLWEtxD4wdcIzgGEGprs9xYjYo4mLZ6JVqSbSHC0OGE1BGkxzBeCoInKM5tHeDkgNZDYGggKNNwAHgEx3GxtsciZ9PVH08yOhjqP1yQevBmRmNO77jxW9jgQCMisbTIlToVMJjQnyJ+hsg1Ii9QUuiSTkABIzxZ26gf/Y9VXclsnmBIPVsTeLWkfZUqNIg30EepuNpBvvAUeHN79ogyNiDJ8DLfAN8ArqWqOG4D43gtBHfYR1J3Vb68kNi+JzvAyAZ2gn08dfE4dZJ0AJB9CLd6xikBJiJ20GgCCQJxRsL99o+RUnMBVbWkQetwO6PSyljN4GRjv8As/JBF5h09L+B+kqdOsWggcxceQddjsNZ714/MEZ7bz9cvJXimeYNI95GuTZ7hn95IKBwxJdTlswHVHROImYAB+EQfRRp8D2qYJY4QZaYDhNnRobZCLhWv4uxIAbUs103jad2mTDuqspUi4luImSPeOyyHYbGXWPOSgu4Jmbrx2WyZ5Rr4m/kta8aIECwGS9QEREBERAREQEREBERBXXohwgyNQRmDuFnoOjEMIFQXMCMWzu4wtiq4jhw+JzHZIzB3BQZGVKbmFzw0GIfNiCNJzsclBnDFzGOaS10C7tRs79VIAB4FVrcZkNfFj0vk6NFrrVQ1pcch9+aDle8BOFwLXbHpqDkRZTDiLHXI/qnvMctw4nOeTgf8IA6ZZA23XjcJtTcHRPK6xsfhce0J/5QWKsOiztd8jOg/RTxbgt7xC9IQW0KsWPgfofofs6Fz3UgQAZtrN1oZxMdqZ3AkemSDSqOIqREdo/LU/e6geKnseZ/TP5Kl1MG7uY7n7hB606yT1P3l3WUfezlfrp5qTwIvEdclEvnstc7uFvM2QRpPMDWbz0/WFY10nC25+XedEqMa29V4A/C3ruc/KFOrSDyaQIa3CHANz2vptbWUEKtXAHYSHOHbd+AbhpNwoOo4S1zcAcGy7mk1MWg10sd7KNCjiqEHlfhFxoW2MaYS3CYO/S0+DpuNmuDsJIx4QA2cwzc5dBCBT4clwMuL824gCabScydXbTMeBXVpUw0ADL7v3ryhRawQ0dTuTuTqVYgIiICIiAiIgIiICIiAiIgIiIIVaQcIcARsVgqcPUY3DHvWbEw8X0Osedl0kQcnhakF7wcbrCDZzQCZxD1sLrx8VH8zg+my+XxOsBy5xfTVb+J4Nj7kQ7Rws4eIWR/D1GzZtQbg4HmJIki1kFtBxdUqX5BDY0Ji+Y6+ioouY9hcGObBiG2tmHRIFwqadQMkBxYbhoqiBJddxeLOyEK8UjyFosQ0Pgh3ZuDNp2nqge6AIZjdiIkBzZ8y0Aeq84gFkYnNvlYyfAAq2jVDq74+Fob/wCxnyMeanxRaHNOINdcAnIi0g3HTyQYC9pI/wAVoJyIY5wgEjPIiZXrhTH/AFauh7MWJgG7Mklji0EYQ6nUkA5y4XE7wSF4OKcRYl9gQRT5mkEOAdGcxeNkGgsa10NZjcGFzSTMwRvMGTovC6oXOYXtktluCwBBEzmdvMr1zS1zHjsAGcTsJAdFjIyGcFVNrTGGXuaZDmN7xzPdy3Gw7kFvumU3AmA2o2HAmebck5zJH/Kzub7moAwA7CJfBuWwLnIEE5dVsfQq1IxYWAHTmeLRZxEDvC08PwrGdkXOZzJ7yboMo4R7yS+GNObQZcRsXaDoFvY0AQAANhZSRAREQEREBERAREQEREBERAREQEREBERAREQeOaDndZD7NYDLS5m+AwD4ZIiB/Af+Sr/d+yfwjx2azwOoa71IRED+Eee1WeR0DW+oCfwH/kq/3fsiIPWezmTLpedC84o7hktQEIiD1ERAREQEREBERAREQEREH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203325"/>
            <a:ext cx="32575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www.prensalibre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49080"/>
            <a:ext cx="296172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43608" y="434112"/>
            <a:ext cx="66136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G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SISTEMA FINANCIERO </a:t>
            </a:r>
          </a:p>
          <a:p>
            <a:pPr algn="ctr"/>
            <a:r>
              <a:rPr lang="es-G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REGULADO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94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6140" y="548680"/>
            <a:ext cx="884248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GT" sz="5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INSTITUCIONES REGULADAS</a:t>
            </a:r>
            <a:endParaRPr lang="en-US" sz="5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81540" y="1720840"/>
            <a:ext cx="7580921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GT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*Junta Monetaria</a:t>
            </a:r>
          </a:p>
          <a:p>
            <a:pPr algn="ctr">
              <a:buFont typeface="Arial" charset="0"/>
              <a:buChar char="•"/>
            </a:pPr>
            <a:endParaRPr lang="es-GT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s-GT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*de Guatemala</a:t>
            </a:r>
          </a:p>
          <a:p>
            <a:pPr algn="ctr"/>
            <a:endParaRPr lang="es-GT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s-GT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*Superintendencia </a:t>
            </a:r>
            <a:r>
              <a:rPr lang="es-GT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 </a:t>
            </a:r>
            <a:r>
              <a:rPr lang="es-GT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Bancos</a:t>
            </a:r>
          </a:p>
          <a:p>
            <a:pPr algn="ctr"/>
            <a:endParaRPr lang="es-GT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s-GT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* Otras </a:t>
            </a:r>
            <a:r>
              <a:rPr lang="es-GT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instituciones</a:t>
            </a:r>
            <a:endParaRPr lang="es-GT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9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lr21.com.uy/wp-content/uploads/2013/05/peso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3810000" cy="233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9632" y="188640"/>
            <a:ext cx="66136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G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SISTEMA FINANCIERO </a:t>
            </a:r>
          </a:p>
          <a:p>
            <a:pPr algn="ctr"/>
            <a:r>
              <a:rPr lang="es-G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REGULADO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006" y="1942966"/>
            <a:ext cx="828092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GT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Instituciones constituidas legalmente como sociedades mercantiles, o sociedades anónimas, no son fiscalizadas por la SIB, estas se rigen por el código de comercio 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33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45318" y="332656"/>
            <a:ext cx="58426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G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INSTITUCIONES NO </a:t>
            </a:r>
          </a:p>
          <a:p>
            <a:pPr algn="ctr"/>
            <a:r>
              <a:rPr lang="es-G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REGULADAS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-468560" y="2636912"/>
            <a:ext cx="914501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GT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*Financiadoras</a:t>
            </a:r>
            <a:endParaRPr lang="es-GT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s-GT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* Cooperativas de ahorro </a:t>
            </a:r>
          </a:p>
          <a:p>
            <a:pPr algn="ctr"/>
            <a:r>
              <a:rPr lang="es-GT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* Organizaciones no          gubernamentales </a:t>
            </a:r>
          </a:p>
          <a:p>
            <a:pPr algn="ctr"/>
            <a:r>
              <a:rPr lang="es-GT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* Empresas exportadoras </a:t>
            </a:r>
          </a:p>
          <a:p>
            <a:pPr algn="ctr"/>
            <a:r>
              <a:rPr lang="es-GT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* Prestamistas particulares</a:t>
            </a:r>
            <a:endParaRPr lang="es-GT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7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69882" y="3244334"/>
            <a:ext cx="540423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GT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ESTRUCTURA ORGANIZACIONAL </a:t>
            </a:r>
          </a:p>
        </p:txBody>
      </p:sp>
    </p:spTree>
    <p:extLst>
      <p:ext uri="{BB962C8B-B14F-4D97-AF65-F5344CB8AC3E}">
        <p14:creationId xmlns:p14="http://schemas.microsoft.com/office/powerpoint/2010/main" xmlns="" val="2058593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</TotalTime>
  <Words>407</Words>
  <Application>Microsoft Office PowerPoint</Application>
  <PresentationFormat>Presentación en pantalla (4:3)</PresentationFormat>
  <Paragraphs>81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Concurrencia</vt:lpstr>
      <vt:lpstr>SISTEMA FINANCIERO</vt:lpstr>
      <vt:lpstr>CONCEPTO:</vt:lpstr>
      <vt:lpstr>ESTRUCTURA</vt:lpstr>
      <vt:lpstr>SEGMENTACION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ORGANISMOS INTERNACIONALES</vt:lpstr>
      <vt:lpstr>BANCA MUNDIAL </vt:lpstr>
      <vt:lpstr>ESTRUCTURA DE LA BANCA MUNDIAL</vt:lpstr>
      <vt:lpstr>Diapositiva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FINANCIERO GUATEMALTECO</dc:title>
  <dc:creator>Luis</dc:creator>
  <cp:lastModifiedBy>Luis</cp:lastModifiedBy>
  <cp:revision>10</cp:revision>
  <dcterms:created xsi:type="dcterms:W3CDTF">2013-10-12T06:50:45Z</dcterms:created>
  <dcterms:modified xsi:type="dcterms:W3CDTF">2013-10-12T18:11:13Z</dcterms:modified>
</cp:coreProperties>
</file>