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96" r:id="rId3"/>
    <p:sldId id="297" r:id="rId4"/>
    <p:sldId id="298" r:id="rId5"/>
    <p:sldId id="299" r:id="rId6"/>
    <p:sldId id="300" r:id="rId7"/>
    <p:sldId id="302" r:id="rId8"/>
    <p:sldId id="303" r:id="rId9"/>
    <p:sldId id="304" r:id="rId10"/>
    <p:sldId id="308" r:id="rId11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8" autoAdjust="0"/>
  </p:normalViewPr>
  <p:slideViewPr>
    <p:cSldViewPr>
      <p:cViewPr varScale="1">
        <p:scale>
          <a:sx n="51" d="100"/>
          <a:sy n="51" d="100"/>
        </p:scale>
        <p:origin x="-19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46450C3-86E5-49D6-9AF7-073E4EF7B18F}" type="datetimeFigureOut">
              <a:rPr lang="es-MX"/>
              <a:pPr>
                <a:defRPr/>
              </a:pPr>
              <a:t>20/07/2014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FED4248-B85F-44ED-9F87-EBBFF168392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74412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dirty="0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C18CB2-4230-415F-AF9F-9153D16667D6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EB84DD-75E1-4493-8D8D-98897351E881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EB84DD-75E1-4493-8D8D-98897351E881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EB84DD-75E1-4493-8D8D-98897351E881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EB84DD-75E1-4493-8D8D-98897351E881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EB84DD-75E1-4493-8D8D-98897351E881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EB84DD-75E1-4493-8D8D-98897351E881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EB84DD-75E1-4493-8D8D-98897351E881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EB84DD-75E1-4493-8D8D-98897351E881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EB84DD-75E1-4493-8D8D-98897351E881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rectángulo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15 Grupo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5 Forma libre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9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Picture 2" descr="usac AZUL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000506" y="574675"/>
            <a:ext cx="1500188" cy="149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3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58B3011-29C9-4E08-B898-589E30460611}" type="datetimeFigureOut">
              <a:rPr lang="es-MX"/>
              <a:pPr>
                <a:defRPr/>
              </a:pPr>
              <a:t>20/07/2014</a:t>
            </a:fld>
            <a:endParaRPr lang="es-MX"/>
          </a:p>
        </p:txBody>
      </p:sp>
      <p:sp>
        <p:nvSpPr>
          <p:cNvPr id="14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15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5062A64-14E3-4EF6-8B1B-47EA68222A9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DEA99-960F-4F23-9D97-5DF458E7E343}" type="datetimeFigureOut">
              <a:rPr lang="es-MX"/>
              <a:pPr>
                <a:defRPr/>
              </a:pPr>
              <a:t>20/07/2014</a:t>
            </a:fld>
            <a:endParaRPr lang="es-MX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B93D9-EE48-4C67-BCED-2A523EA986C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078C3-9414-4889-A20A-8054BC15809E}" type="datetimeFigureOut">
              <a:rPr lang="es-MX"/>
              <a:pPr>
                <a:defRPr/>
              </a:pPr>
              <a:t>20/07/2014</a:t>
            </a:fld>
            <a:endParaRPr lang="es-MX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1A97C-A6B5-47B1-99F5-5C9B017F2DB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usac AZUL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34325" y="363538"/>
            <a:ext cx="9239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D9F115-A1D5-4590-A71B-727CD916D7BF}" type="datetimeFigureOut">
              <a:rPr lang="es-MX"/>
              <a:pPr>
                <a:defRPr/>
              </a:pPr>
              <a:t>20/07/2014</a:t>
            </a:fld>
            <a:endParaRPr lang="es-MX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4C0CCD-11D4-46FC-BE00-0E6A6E95820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heurón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Cheurón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4A5083-75BB-45D4-91BD-7F15441C4189}" type="datetimeFigureOut">
              <a:rPr lang="es-MX"/>
              <a:pPr>
                <a:defRPr/>
              </a:pPr>
              <a:t>20/07/2014</a:t>
            </a:fld>
            <a:endParaRPr lang="es-MX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43B52F-B4CA-4DEC-A82F-EDF65384421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1D13CF-B323-478E-892E-21F585D5910E}" type="datetimeFigureOut">
              <a:rPr lang="es-MX"/>
              <a:pPr>
                <a:defRPr/>
              </a:pPr>
              <a:t>20/07/2014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21B62A-B2DA-40D8-9CB1-56C0AA176B7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F4361B-EAF9-4902-AE68-08C06EEBE365}" type="datetimeFigureOut">
              <a:rPr lang="es-MX"/>
              <a:pPr>
                <a:defRPr/>
              </a:pPr>
              <a:t>20/07/2014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11A11C-7FBB-47CA-88BE-BCCB40818B2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917191-2742-4AA3-868C-4E5C28EC1A4D}" type="datetimeFigureOut">
              <a:rPr lang="es-MX"/>
              <a:pPr>
                <a:defRPr/>
              </a:pPr>
              <a:t>20/07/2014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FD60DC-7E06-4AA2-9070-9C79929A812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BD505-5D23-47E7-91E6-677F25FFC063}" type="datetimeFigureOut">
              <a:rPr lang="es-MX"/>
              <a:pPr>
                <a:defRPr/>
              </a:pPr>
              <a:t>20/07/2014</a:t>
            </a:fld>
            <a:endParaRPr lang="es-MX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D7188-440C-4726-9A88-F3030F2607D2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846B85-3585-46E5-BC9E-1F5E6B576E2C}" type="datetimeFigureOut">
              <a:rPr lang="es-MX"/>
              <a:pPr>
                <a:defRPr/>
              </a:pPr>
              <a:t>20/07/2014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FCA9F8-A47C-4A8D-BADA-ACD66BB027F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5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6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Cheurón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9 Cheurón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56D65BC-4465-4663-A9BB-7A1BB499DD26}" type="datetimeFigureOut">
              <a:rPr lang="es-MX"/>
              <a:pPr>
                <a:defRPr/>
              </a:pPr>
              <a:t>20/07/2014</a:t>
            </a:fld>
            <a:endParaRPr lang="es-MX"/>
          </a:p>
        </p:txBody>
      </p:sp>
      <p:sp>
        <p:nvSpPr>
          <p:cNvPr id="12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13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5858A1E-28F8-4CD9-84E0-E3835DA9B2A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C92F925-F66B-458E-8D3C-DD12B94DB730}" type="datetimeFigureOut">
              <a:rPr lang="es-MX"/>
              <a:pPr>
                <a:defRPr/>
              </a:pPr>
              <a:t>20/07/2014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FFDB2CA-F2BE-4B41-A4BA-62CA3E4D127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0" r:id="rId7"/>
    <p:sldLayoutId id="2147483689" r:id="rId8"/>
    <p:sldLayoutId id="2147483690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2132856"/>
            <a:ext cx="8712968" cy="3384376"/>
          </a:xfrm>
        </p:spPr>
        <p:txBody>
          <a:bodyPr>
            <a:normAutofit/>
          </a:bodyPr>
          <a:lstStyle/>
          <a:p>
            <a:pPr algn="ctr"/>
            <a:r>
              <a:rPr lang="es-MX" sz="3100" dirty="0" smtClean="0"/>
              <a:t>Arrendamiento </a:t>
            </a:r>
            <a:r>
              <a:rPr lang="es-MX" sz="3100" dirty="0" err="1" smtClean="0"/>
              <a:t>Vrs</a:t>
            </a:r>
            <a:r>
              <a:rPr lang="es-MX" sz="3100" dirty="0" smtClean="0"/>
              <a:t>. Compra</a:t>
            </a:r>
            <a:br>
              <a:rPr lang="es-MX" sz="3100" dirty="0" smtClean="0"/>
            </a:br>
            <a:r>
              <a:rPr lang="es-MX" sz="3100" dirty="0"/>
              <a:t/>
            </a:r>
            <a:br>
              <a:rPr lang="es-MX" sz="3100" dirty="0"/>
            </a:br>
            <a:r>
              <a:rPr lang="es-ES" sz="3100" dirty="0" smtClean="0">
                <a:effectLst/>
              </a:rPr>
              <a:t>CUÁL </a:t>
            </a:r>
            <a:r>
              <a:rPr lang="es-ES" sz="3100" dirty="0">
                <a:effectLst/>
              </a:rPr>
              <a:t>ES LA MEJOR OPCION ENTRE</a:t>
            </a:r>
            <a:r>
              <a:rPr lang="es-GT" sz="3100" dirty="0">
                <a:effectLst/>
              </a:rPr>
              <a:t/>
            </a:r>
            <a:br>
              <a:rPr lang="es-GT" sz="3100" dirty="0">
                <a:effectLst/>
              </a:rPr>
            </a:br>
            <a:r>
              <a:rPr lang="es-ES" sz="3100" dirty="0">
                <a:effectLst/>
              </a:rPr>
              <a:t> </a:t>
            </a:r>
            <a:r>
              <a:rPr lang="es-GT" sz="3100" dirty="0">
                <a:effectLst/>
              </a:rPr>
              <a:t/>
            </a:r>
            <a:br>
              <a:rPr lang="es-GT" sz="3100" dirty="0">
                <a:effectLst/>
              </a:rPr>
            </a:br>
            <a:r>
              <a:rPr lang="es-ES" sz="3100" dirty="0">
                <a:effectLst/>
              </a:rPr>
              <a:t>COMPRAR,  PRESTAR O ALQUILAR</a:t>
            </a:r>
            <a:r>
              <a:rPr lang="es-GT" dirty="0">
                <a:effectLst/>
              </a:rPr>
              <a:t/>
            </a:r>
            <a:br>
              <a:rPr lang="es-GT" dirty="0">
                <a:effectLst/>
              </a:rPr>
            </a:br>
            <a:endParaRPr lang="es-MX" dirty="0"/>
          </a:p>
        </p:txBody>
      </p:sp>
      <p:sp>
        <p:nvSpPr>
          <p:cNvPr id="10243" name="2 Subtítulo"/>
          <p:cNvSpPr>
            <a:spLocks noGrp="1"/>
          </p:cNvSpPr>
          <p:nvPr>
            <p:ph type="subTitle" idx="1"/>
          </p:nvPr>
        </p:nvSpPr>
        <p:spPr>
          <a:xfrm>
            <a:off x="685800" y="3943350"/>
            <a:ext cx="7772400" cy="1200150"/>
          </a:xfrm>
        </p:spPr>
        <p:txBody>
          <a:bodyPr/>
          <a:lstStyle/>
          <a:p>
            <a:pPr marR="0"/>
            <a:endParaRPr lang="es-ES_tradnl" dirty="0" smtClean="0"/>
          </a:p>
          <a:p>
            <a:pPr marR="0"/>
            <a:endParaRPr lang="es-ES_tradnl" dirty="0" smtClean="0"/>
          </a:p>
          <a:p>
            <a:pPr marR="0"/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2 Marcador de contenido"/>
          <p:cNvSpPr>
            <a:spLocks noGrp="1"/>
          </p:cNvSpPr>
          <p:nvPr>
            <p:ph idx="1"/>
          </p:nvPr>
        </p:nvSpPr>
        <p:spPr>
          <a:xfrm>
            <a:off x="179512" y="620688"/>
            <a:ext cx="7848872" cy="5334025"/>
          </a:xfrm>
        </p:spPr>
        <p:txBody>
          <a:bodyPr/>
          <a:lstStyle/>
          <a:p>
            <a:pPr algn="just">
              <a:buNone/>
            </a:pPr>
            <a:endParaRPr lang="es-ES" sz="3200" b="1" dirty="0" smtClean="0"/>
          </a:p>
          <a:p>
            <a:pPr marL="109537" indent="0" algn="ctr">
              <a:buNone/>
            </a:pPr>
            <a:r>
              <a:rPr lang="es-ES" sz="3200" b="1" dirty="0" smtClean="0"/>
              <a:t>Los </a:t>
            </a:r>
            <a:r>
              <a:rPr lang="es-ES" sz="3200" b="1" dirty="0"/>
              <a:t>tres flujos de fondos necesarios para evaluar la opción de comprar o arrendar son:</a:t>
            </a:r>
            <a:endParaRPr lang="es-GT" sz="3200" b="1" dirty="0"/>
          </a:p>
          <a:p>
            <a:endParaRPr lang="es-GT" sz="3200" dirty="0"/>
          </a:p>
          <a:p>
            <a:pPr lvl="0"/>
            <a:r>
              <a:rPr lang="es-ES" sz="3200" dirty="0"/>
              <a:t>Compra Mediante el </a:t>
            </a:r>
            <a:r>
              <a:rPr lang="es-ES" sz="3200" dirty="0" smtClean="0"/>
              <a:t>Arrendamiento</a:t>
            </a:r>
            <a:endParaRPr lang="es-GT" sz="3200" dirty="0"/>
          </a:p>
          <a:p>
            <a:pPr lvl="0"/>
            <a:r>
              <a:rPr lang="es-ES" sz="3200" dirty="0"/>
              <a:t>Compra al </a:t>
            </a:r>
            <a:r>
              <a:rPr lang="es-ES" sz="3200" dirty="0" smtClean="0"/>
              <a:t>Contado</a:t>
            </a:r>
            <a:endParaRPr lang="es-GT" sz="3200" dirty="0"/>
          </a:p>
          <a:p>
            <a:pPr lvl="0"/>
            <a:r>
              <a:rPr lang="es-ES" sz="3200" dirty="0"/>
              <a:t>Compra </a:t>
            </a:r>
            <a:r>
              <a:rPr lang="es-ES" sz="3200" dirty="0" smtClean="0"/>
              <a:t>al </a:t>
            </a:r>
            <a:r>
              <a:rPr lang="es-ES" sz="3200" smtClean="0"/>
              <a:t>Contado/préstamo bancario</a:t>
            </a:r>
            <a:endParaRPr lang="es-GT" sz="3200" dirty="0"/>
          </a:p>
          <a:p>
            <a:pPr algn="just">
              <a:buNone/>
            </a:pP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340416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2 Marcador de contenido"/>
          <p:cNvSpPr>
            <a:spLocks noGrp="1"/>
          </p:cNvSpPr>
          <p:nvPr>
            <p:ph idx="1"/>
          </p:nvPr>
        </p:nvSpPr>
        <p:spPr>
          <a:xfrm>
            <a:off x="428625" y="1428750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es-ES_tradnl" dirty="0"/>
              <a:t> </a:t>
            </a:r>
            <a:r>
              <a:rPr lang="es-ES_tradnl" dirty="0" smtClean="0"/>
              <a:t> </a:t>
            </a:r>
            <a:r>
              <a:rPr lang="es-ES" sz="3600" dirty="0"/>
              <a:t>La opción debe ser evaluada desde dos puntos de vistas, tomando en consideración los aspectos cualitativos y cuantitativos, y no solo invertir o gastar por la necesidad de tener que hacerlo.</a:t>
            </a:r>
            <a:endParaRPr lang="es-GT" sz="3600" dirty="0"/>
          </a:p>
          <a:p>
            <a:pPr algn="just">
              <a:buNone/>
            </a:pPr>
            <a:endParaRPr lang="es-ES_tradnl" sz="3200" dirty="0" smtClean="0"/>
          </a:p>
        </p:txBody>
      </p:sp>
    </p:spTree>
    <p:extLst>
      <p:ext uri="{BB962C8B-B14F-4D97-AF65-F5344CB8AC3E}">
        <p14:creationId xmlns:p14="http://schemas.microsoft.com/office/powerpoint/2010/main" val="326592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2 Marcador de contenido"/>
          <p:cNvSpPr>
            <a:spLocks noGrp="1"/>
          </p:cNvSpPr>
          <p:nvPr>
            <p:ph idx="1"/>
          </p:nvPr>
        </p:nvSpPr>
        <p:spPr>
          <a:xfrm>
            <a:off x="428624" y="620688"/>
            <a:ext cx="8535863" cy="5334025"/>
          </a:xfrm>
        </p:spPr>
        <p:txBody>
          <a:bodyPr/>
          <a:lstStyle/>
          <a:p>
            <a:pPr marL="109537" indent="0" algn="ctr">
              <a:buNone/>
            </a:pPr>
            <a:r>
              <a:rPr lang="es-ES" sz="3200" b="1" dirty="0" smtClean="0"/>
              <a:t>ARRENDAMIENTO</a:t>
            </a:r>
            <a:endParaRPr lang="es-GT" sz="3200" dirty="0"/>
          </a:p>
          <a:p>
            <a:pPr algn="just"/>
            <a:r>
              <a:rPr lang="es-ES" sz="3200" dirty="0" smtClean="0"/>
              <a:t>Contrato </a:t>
            </a:r>
            <a:r>
              <a:rPr lang="es-ES" sz="3200" dirty="0"/>
              <a:t>en que el propietario de un bien </a:t>
            </a:r>
            <a:r>
              <a:rPr lang="es-ES" sz="3200" b="1" dirty="0" smtClean="0"/>
              <a:t>ARRENDADOR</a:t>
            </a:r>
            <a:r>
              <a:rPr lang="es-ES" sz="3200" dirty="0"/>
              <a:t>, le permite a otra persona que utilice el </a:t>
            </a:r>
            <a:r>
              <a:rPr lang="es-ES" sz="3200" dirty="0" smtClean="0"/>
              <a:t>mismo </a:t>
            </a:r>
            <a:r>
              <a:rPr lang="es-ES" sz="3200" b="1" dirty="0"/>
              <a:t>ARRENDATARIO</a:t>
            </a:r>
            <a:r>
              <a:rPr lang="es-ES" sz="3200" dirty="0"/>
              <a:t>, por un tiempo definido </a:t>
            </a:r>
            <a:r>
              <a:rPr lang="es-ES" sz="3200" b="1" dirty="0" smtClean="0"/>
              <a:t>PLAZO</a:t>
            </a:r>
            <a:r>
              <a:rPr lang="es-ES" sz="3200" dirty="0"/>
              <a:t>, mediante pagos mensuales y consecutivos </a:t>
            </a:r>
            <a:r>
              <a:rPr lang="es-ES" sz="3200" b="1" dirty="0" smtClean="0"/>
              <a:t>RENTAS</a:t>
            </a:r>
            <a:r>
              <a:rPr lang="es-ES" sz="3200" dirty="0"/>
              <a:t>, con la alternativa que al finalizar el </a:t>
            </a:r>
            <a:r>
              <a:rPr lang="es-ES" sz="3200" dirty="0" smtClean="0"/>
              <a:t>plazo, </a:t>
            </a:r>
            <a:r>
              <a:rPr lang="es-ES" sz="3200" dirty="0"/>
              <a:t>el bien  se traslade de propiedad al beneficiario mediante un pago </a:t>
            </a:r>
            <a:r>
              <a:rPr lang="es-ES" sz="3200" dirty="0" smtClean="0"/>
              <a:t>adicional </a:t>
            </a:r>
            <a:r>
              <a:rPr lang="es-ES" sz="3200" b="1" dirty="0" smtClean="0"/>
              <a:t>OPCIÓN </a:t>
            </a:r>
            <a:r>
              <a:rPr lang="es-ES" sz="3200" b="1" dirty="0"/>
              <a:t>DE COMPRA.</a:t>
            </a:r>
            <a:endParaRPr lang="es-GT" sz="3200" dirty="0"/>
          </a:p>
          <a:p>
            <a:pPr algn="just">
              <a:buNone/>
            </a:pPr>
            <a:endParaRPr lang="es-ES_tradnl" sz="3200" dirty="0" smtClean="0"/>
          </a:p>
        </p:txBody>
      </p:sp>
    </p:spTree>
    <p:extLst>
      <p:ext uri="{BB962C8B-B14F-4D97-AF65-F5344CB8AC3E}">
        <p14:creationId xmlns:p14="http://schemas.microsoft.com/office/powerpoint/2010/main" val="189298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2 Marcador de contenido"/>
          <p:cNvSpPr>
            <a:spLocks noGrp="1"/>
          </p:cNvSpPr>
          <p:nvPr>
            <p:ph idx="1"/>
          </p:nvPr>
        </p:nvSpPr>
        <p:spPr>
          <a:xfrm>
            <a:off x="428624" y="620688"/>
            <a:ext cx="8535863" cy="5334025"/>
          </a:xfrm>
        </p:spPr>
        <p:txBody>
          <a:bodyPr/>
          <a:lstStyle/>
          <a:p>
            <a:pPr algn="ctr">
              <a:buNone/>
            </a:pPr>
            <a:r>
              <a:rPr lang="es-ES" sz="3200" b="1" dirty="0"/>
              <a:t>TIPOS DE ARRENDAMIENTOS</a:t>
            </a:r>
            <a:endParaRPr lang="es-GT" sz="3200" b="1" dirty="0"/>
          </a:p>
          <a:p>
            <a:pPr algn="just">
              <a:buNone/>
            </a:pPr>
            <a:r>
              <a:rPr lang="es-ES" sz="3200" b="1" dirty="0" smtClean="0"/>
              <a:t>-CON </a:t>
            </a:r>
            <a:r>
              <a:rPr lang="es-ES" sz="3200" b="1" dirty="0"/>
              <a:t>OPCION A </a:t>
            </a:r>
            <a:r>
              <a:rPr lang="es-ES" sz="3200" b="1" dirty="0" smtClean="0"/>
              <a:t>COMPRA</a:t>
            </a:r>
          </a:p>
          <a:p>
            <a:pPr algn="just">
              <a:buNone/>
            </a:pPr>
            <a:r>
              <a:rPr lang="es-ES" sz="3200" b="1" dirty="0" smtClean="0"/>
              <a:t>-</a:t>
            </a:r>
            <a:r>
              <a:rPr lang="es-ES" sz="3200" b="1" dirty="0"/>
              <a:t>CON </a:t>
            </a:r>
            <a:r>
              <a:rPr lang="es-ES" sz="3200" b="1" dirty="0" smtClean="0"/>
              <a:t>OPCIÓN </a:t>
            </a:r>
            <a:r>
              <a:rPr lang="es-ES" sz="3200" b="1" dirty="0"/>
              <a:t>DE DARLOS POR </a:t>
            </a:r>
            <a:r>
              <a:rPr lang="es-ES" sz="3200" b="1" dirty="0" smtClean="0"/>
              <a:t>TERMINADO</a:t>
            </a:r>
          </a:p>
          <a:p>
            <a:pPr algn="just">
              <a:buNone/>
            </a:pPr>
            <a:r>
              <a:rPr lang="es-ES" sz="3200" b="1" dirty="0" smtClean="0"/>
              <a:t>-</a:t>
            </a:r>
            <a:r>
              <a:rPr lang="es-ES" sz="3200" b="1" dirty="0"/>
              <a:t>CON </a:t>
            </a:r>
            <a:r>
              <a:rPr lang="es-ES" sz="3200" b="1" dirty="0" smtClean="0"/>
              <a:t>MANTENIMIENTO</a:t>
            </a:r>
          </a:p>
          <a:p>
            <a:pPr algn="just">
              <a:buNone/>
            </a:pPr>
            <a:r>
              <a:rPr lang="es-ES" sz="3200" b="1" dirty="0" smtClean="0"/>
              <a:t>-</a:t>
            </a:r>
            <a:r>
              <a:rPr lang="es-ES" sz="3200" b="1" dirty="0"/>
              <a:t>OPERACIONAL</a:t>
            </a:r>
            <a:endParaRPr lang="es-ES" sz="3200" b="1" dirty="0" smtClean="0"/>
          </a:p>
          <a:p>
            <a:pPr algn="just">
              <a:buNone/>
            </a:pPr>
            <a:endParaRPr lang="es-ES_tradnl" sz="3200" dirty="0" smtClean="0"/>
          </a:p>
        </p:txBody>
      </p:sp>
    </p:spTree>
    <p:extLst>
      <p:ext uri="{BB962C8B-B14F-4D97-AF65-F5344CB8AC3E}">
        <p14:creationId xmlns:p14="http://schemas.microsoft.com/office/powerpoint/2010/main" val="50299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2 Marcador de contenido"/>
          <p:cNvSpPr>
            <a:spLocks noGrp="1"/>
          </p:cNvSpPr>
          <p:nvPr>
            <p:ph idx="1"/>
          </p:nvPr>
        </p:nvSpPr>
        <p:spPr>
          <a:xfrm>
            <a:off x="428624" y="620688"/>
            <a:ext cx="8535863" cy="5334025"/>
          </a:xfrm>
        </p:spPr>
        <p:txBody>
          <a:bodyPr/>
          <a:lstStyle/>
          <a:p>
            <a:pPr algn="ctr">
              <a:buNone/>
            </a:pPr>
            <a:r>
              <a:rPr lang="es-ES" sz="3200" b="1" dirty="0" smtClean="0"/>
              <a:t>VENTAJAS</a:t>
            </a:r>
          </a:p>
          <a:p>
            <a:pPr>
              <a:buNone/>
            </a:pPr>
            <a:r>
              <a:rPr lang="es-ES" sz="2400" dirty="0" smtClean="0"/>
              <a:t>Agilidad</a:t>
            </a:r>
          </a:p>
          <a:p>
            <a:pPr>
              <a:buNone/>
            </a:pPr>
            <a:r>
              <a:rPr lang="es-ES" sz="2400" dirty="0"/>
              <a:t>Facilidad de </a:t>
            </a:r>
            <a:r>
              <a:rPr lang="es-ES" sz="2400" dirty="0" smtClean="0"/>
              <a:t>Costeo</a:t>
            </a:r>
          </a:p>
          <a:p>
            <a:pPr>
              <a:buNone/>
            </a:pPr>
            <a:r>
              <a:rPr lang="es-ES" sz="2400" dirty="0"/>
              <a:t>Retiene el Capital de </a:t>
            </a:r>
            <a:r>
              <a:rPr lang="es-ES" sz="2400" dirty="0" smtClean="0"/>
              <a:t>Trabajo</a:t>
            </a:r>
          </a:p>
          <a:p>
            <a:pPr>
              <a:buNone/>
            </a:pPr>
            <a:r>
              <a:rPr lang="es-ES" sz="2400" dirty="0"/>
              <a:t>Elimina la necesidad de deshacerse </a:t>
            </a:r>
            <a:r>
              <a:rPr lang="es-ES" sz="2400" dirty="0" smtClean="0"/>
              <a:t>del equipo</a:t>
            </a:r>
          </a:p>
          <a:p>
            <a:pPr>
              <a:buNone/>
            </a:pPr>
            <a:r>
              <a:rPr lang="es-ES" sz="2400" dirty="0"/>
              <a:t>Sé Conserva el Crédito </a:t>
            </a:r>
            <a:r>
              <a:rPr lang="es-ES" sz="2400" dirty="0" smtClean="0"/>
              <a:t>Bancario</a:t>
            </a:r>
          </a:p>
          <a:p>
            <a:pPr>
              <a:buNone/>
            </a:pPr>
            <a:r>
              <a:rPr lang="es-ES" sz="2400" dirty="0"/>
              <a:t>No Acrecienta el </a:t>
            </a:r>
            <a:r>
              <a:rPr lang="es-ES" sz="2400" dirty="0" smtClean="0"/>
              <a:t>Capital</a:t>
            </a:r>
          </a:p>
          <a:p>
            <a:pPr>
              <a:buNone/>
            </a:pPr>
            <a:r>
              <a:rPr lang="es-ES" sz="2400" dirty="0"/>
              <a:t>Beneficio </a:t>
            </a:r>
            <a:r>
              <a:rPr lang="es-ES" sz="2400" dirty="0" smtClean="0"/>
              <a:t>Fiscal</a:t>
            </a:r>
          </a:p>
          <a:p>
            <a:pPr>
              <a:buNone/>
            </a:pPr>
            <a:r>
              <a:rPr lang="es-ES" sz="2400" dirty="0"/>
              <a:t>Depreciación </a:t>
            </a:r>
            <a:r>
              <a:rPr lang="es-ES" sz="2400" dirty="0" smtClean="0"/>
              <a:t>Acelerada</a:t>
            </a:r>
          </a:p>
          <a:p>
            <a:pPr>
              <a:buNone/>
            </a:pPr>
            <a:r>
              <a:rPr lang="es-ES" sz="2400" dirty="0"/>
              <a:t>Optimización en el uso de la </a:t>
            </a:r>
            <a:r>
              <a:rPr lang="es-ES" sz="2400" dirty="0" smtClean="0"/>
              <a:t>garantía</a:t>
            </a:r>
          </a:p>
          <a:p>
            <a:pPr>
              <a:buNone/>
            </a:pPr>
            <a:r>
              <a:rPr lang="es-ES" sz="2400" dirty="0"/>
              <a:t>Aumenta la capacidad de endeudamiento de la </a:t>
            </a:r>
            <a:r>
              <a:rPr lang="es-ES" sz="2400" dirty="0" smtClean="0"/>
              <a:t>empresa</a:t>
            </a:r>
          </a:p>
          <a:p>
            <a:pPr>
              <a:buNone/>
            </a:pPr>
            <a:r>
              <a:rPr lang="es-ES" sz="2400" dirty="0"/>
              <a:t>Mejora sus indicadores Financieros</a:t>
            </a:r>
            <a:endParaRPr lang="es-ES_tradnl" sz="2400" dirty="0" smtClean="0"/>
          </a:p>
        </p:txBody>
      </p:sp>
    </p:spTree>
    <p:extLst>
      <p:ext uri="{BB962C8B-B14F-4D97-AF65-F5344CB8AC3E}">
        <p14:creationId xmlns:p14="http://schemas.microsoft.com/office/powerpoint/2010/main" val="115232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2 Marcador de contenido"/>
          <p:cNvSpPr>
            <a:spLocks noGrp="1"/>
          </p:cNvSpPr>
          <p:nvPr>
            <p:ph idx="1"/>
          </p:nvPr>
        </p:nvSpPr>
        <p:spPr>
          <a:xfrm>
            <a:off x="428624" y="620688"/>
            <a:ext cx="8535863" cy="5334025"/>
          </a:xfrm>
        </p:spPr>
        <p:txBody>
          <a:bodyPr/>
          <a:lstStyle/>
          <a:p>
            <a:pPr algn="ctr">
              <a:buNone/>
            </a:pPr>
            <a:r>
              <a:rPr lang="es-ES" sz="3200" b="1" dirty="0" smtClean="0"/>
              <a:t>DESVENTAJAS</a:t>
            </a:r>
          </a:p>
          <a:p>
            <a:pPr>
              <a:buNone/>
            </a:pPr>
            <a:r>
              <a:rPr lang="es-ES" sz="3200" dirty="0"/>
              <a:t>Necesidades de tener </a:t>
            </a:r>
            <a:r>
              <a:rPr lang="es-ES" sz="3200" dirty="0" smtClean="0"/>
              <a:t>utilidades</a:t>
            </a:r>
          </a:p>
          <a:p>
            <a:pPr>
              <a:buNone/>
            </a:pPr>
            <a:r>
              <a:rPr lang="es-ES" sz="3200" dirty="0"/>
              <a:t>Su alto costo de </a:t>
            </a:r>
            <a:r>
              <a:rPr lang="es-ES" sz="3200" dirty="0" smtClean="0"/>
              <a:t>operación</a:t>
            </a:r>
          </a:p>
          <a:p>
            <a:pPr>
              <a:buNone/>
            </a:pPr>
            <a:r>
              <a:rPr lang="es-ES" sz="3200" dirty="0"/>
              <a:t>Costo de Mantenimiento es </a:t>
            </a:r>
            <a:r>
              <a:rPr lang="es-ES" sz="3200" dirty="0" smtClean="0"/>
              <a:t>directo</a:t>
            </a:r>
          </a:p>
          <a:p>
            <a:pPr>
              <a:buNone/>
            </a:pPr>
            <a:r>
              <a:rPr lang="es-ES" sz="3200" dirty="0"/>
              <a:t>No Acrecienta el valor de rendimiento del </a:t>
            </a:r>
            <a:r>
              <a:rPr lang="es-ES" sz="3200" dirty="0" smtClean="0"/>
              <a:t>Capital</a:t>
            </a:r>
          </a:p>
          <a:p>
            <a:pPr>
              <a:buNone/>
            </a:pPr>
            <a:r>
              <a:rPr lang="es-ES" sz="3200" dirty="0"/>
              <a:t>Aumenta el </a:t>
            </a:r>
            <a:r>
              <a:rPr lang="es-ES" sz="3200" dirty="0" smtClean="0"/>
              <a:t>Pasivo</a:t>
            </a:r>
          </a:p>
          <a:p>
            <a:pPr>
              <a:buNone/>
            </a:pPr>
            <a:r>
              <a:rPr lang="es-ES" sz="3200" dirty="0"/>
              <a:t>Necesidad de Liquidez</a:t>
            </a:r>
            <a:endParaRPr lang="es-ES" sz="3200" dirty="0" smtClean="0"/>
          </a:p>
          <a:p>
            <a:pPr>
              <a:buNone/>
            </a:pPr>
            <a:endParaRPr lang="es-ES" sz="3200" b="1" dirty="0" smtClean="0"/>
          </a:p>
          <a:p>
            <a:pPr algn="just">
              <a:buNone/>
            </a:pPr>
            <a:endParaRPr lang="es-ES_tradnl" sz="3200" dirty="0" smtClean="0"/>
          </a:p>
        </p:txBody>
      </p:sp>
    </p:spTree>
    <p:extLst>
      <p:ext uri="{BB962C8B-B14F-4D97-AF65-F5344CB8AC3E}">
        <p14:creationId xmlns:p14="http://schemas.microsoft.com/office/powerpoint/2010/main" val="115232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2 Marcador de contenido"/>
          <p:cNvSpPr>
            <a:spLocks noGrp="1"/>
          </p:cNvSpPr>
          <p:nvPr>
            <p:ph idx="1"/>
          </p:nvPr>
        </p:nvSpPr>
        <p:spPr>
          <a:xfrm>
            <a:off x="428624" y="620688"/>
            <a:ext cx="8535863" cy="5334025"/>
          </a:xfrm>
        </p:spPr>
        <p:txBody>
          <a:bodyPr/>
          <a:lstStyle/>
          <a:p>
            <a:pPr algn="ctr">
              <a:buNone/>
            </a:pPr>
            <a:r>
              <a:rPr lang="es-ES" sz="3200" dirty="0"/>
              <a:t>Los factores que es preciso tomar en consideración al elegir  el método de financiamiento </a:t>
            </a:r>
            <a:r>
              <a:rPr lang="es-ES" sz="3200" dirty="0" smtClean="0"/>
              <a:t>son</a:t>
            </a:r>
          </a:p>
          <a:p>
            <a:pPr algn="ctr">
              <a:buNone/>
            </a:pPr>
            <a:endParaRPr lang="es-ES" sz="3200" b="1" dirty="0"/>
          </a:p>
          <a:p>
            <a:pPr>
              <a:buNone/>
            </a:pPr>
            <a:r>
              <a:rPr lang="es-ES" sz="3200" b="1" dirty="0"/>
              <a:t>FACTORES </a:t>
            </a:r>
            <a:r>
              <a:rPr lang="es-ES" sz="3200" b="1" dirty="0" smtClean="0"/>
              <a:t>FINANCIEROS</a:t>
            </a:r>
          </a:p>
          <a:p>
            <a:pPr>
              <a:buNone/>
            </a:pPr>
            <a:endParaRPr lang="es-ES" sz="3200" b="1" dirty="0" smtClean="0"/>
          </a:p>
          <a:p>
            <a:pPr>
              <a:buNone/>
            </a:pPr>
            <a:r>
              <a:rPr lang="es-ES" sz="3200" b="1" dirty="0"/>
              <a:t>FACTORES TRIBUTARIOS</a:t>
            </a:r>
            <a:endParaRPr lang="es-ES" sz="3200" b="1" dirty="0" smtClean="0"/>
          </a:p>
          <a:p>
            <a:pPr algn="just">
              <a:buNone/>
            </a:pPr>
            <a:endParaRPr lang="es-ES_tradnl" sz="3200" dirty="0" smtClean="0"/>
          </a:p>
        </p:txBody>
      </p:sp>
    </p:spTree>
    <p:extLst>
      <p:ext uri="{BB962C8B-B14F-4D97-AF65-F5344CB8AC3E}">
        <p14:creationId xmlns:p14="http://schemas.microsoft.com/office/powerpoint/2010/main" val="353740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2 Marcador de contenido"/>
          <p:cNvSpPr>
            <a:spLocks noGrp="1"/>
          </p:cNvSpPr>
          <p:nvPr>
            <p:ph idx="1"/>
          </p:nvPr>
        </p:nvSpPr>
        <p:spPr>
          <a:xfrm>
            <a:off x="179512" y="620688"/>
            <a:ext cx="8964488" cy="5334025"/>
          </a:xfrm>
        </p:spPr>
        <p:txBody>
          <a:bodyPr/>
          <a:lstStyle/>
          <a:p>
            <a:pPr algn="just">
              <a:buNone/>
            </a:pPr>
            <a:r>
              <a:rPr lang="es-ES" sz="3200" b="1" dirty="0"/>
              <a:t>FACTORES </a:t>
            </a:r>
            <a:r>
              <a:rPr lang="es-ES" sz="3200" b="1" dirty="0" smtClean="0"/>
              <a:t>FINANCIEROS</a:t>
            </a:r>
          </a:p>
          <a:p>
            <a:pPr algn="just"/>
            <a:endParaRPr lang="es-GT" sz="2400" dirty="0"/>
          </a:p>
          <a:p>
            <a:pPr lvl="0" algn="just"/>
            <a:r>
              <a:rPr lang="es-ES" sz="2400" dirty="0"/>
              <a:t>Necesidad de contraer otro compromiso para recibir una </a:t>
            </a:r>
            <a:r>
              <a:rPr lang="es-ES" sz="2400" dirty="0" smtClean="0"/>
              <a:t>préstamo</a:t>
            </a:r>
            <a:r>
              <a:rPr lang="es-ES" sz="2400" dirty="0"/>
              <a:t> </a:t>
            </a:r>
            <a:endParaRPr lang="es-GT" sz="2400" dirty="0"/>
          </a:p>
          <a:p>
            <a:pPr lvl="0" algn="just"/>
            <a:r>
              <a:rPr lang="es-ES" sz="2400" dirty="0" smtClean="0"/>
              <a:t>El </a:t>
            </a:r>
            <a:r>
              <a:rPr lang="es-ES" sz="2400" dirty="0"/>
              <a:t>mantenimiento y el seguro, pueda que sea más barato si lo contratamos </a:t>
            </a:r>
            <a:r>
              <a:rPr lang="es-ES" sz="2400" dirty="0" smtClean="0"/>
              <a:t>directamente</a:t>
            </a:r>
            <a:endParaRPr lang="es-GT" sz="2400" dirty="0"/>
          </a:p>
          <a:p>
            <a:pPr lvl="0" algn="just"/>
            <a:r>
              <a:rPr lang="es-ES" sz="2400" dirty="0" smtClean="0"/>
              <a:t>El </a:t>
            </a:r>
            <a:r>
              <a:rPr lang="es-ES" sz="2400" dirty="0"/>
              <a:t>beneficio fiscal que se obtendrá es mayor que el </a:t>
            </a:r>
            <a:r>
              <a:rPr lang="es-ES" sz="2400" dirty="0" smtClean="0"/>
              <a:t>% </a:t>
            </a:r>
            <a:r>
              <a:rPr lang="es-ES" sz="2400" dirty="0"/>
              <a:t>de depreciación autorizado para los activos </a:t>
            </a:r>
            <a:r>
              <a:rPr lang="es-ES" sz="2400" dirty="0" smtClean="0"/>
              <a:t>fijos</a:t>
            </a:r>
            <a:endParaRPr lang="es-GT" sz="2400" dirty="0"/>
          </a:p>
          <a:p>
            <a:pPr lvl="0" algn="just"/>
            <a:r>
              <a:rPr lang="es-ES" sz="2400" dirty="0" smtClean="0"/>
              <a:t>Deben </a:t>
            </a:r>
            <a:r>
              <a:rPr lang="es-ES" sz="2400" dirty="0"/>
              <a:t>de tenerse las utilidades necesarias para que el beneficio pueda ser absorbido sin </a:t>
            </a:r>
            <a:r>
              <a:rPr lang="es-ES" sz="2400" dirty="0" smtClean="0"/>
              <a:t>dificultad</a:t>
            </a:r>
            <a:endParaRPr lang="es-GT" sz="2400" dirty="0"/>
          </a:p>
          <a:p>
            <a:pPr lvl="0" algn="just"/>
            <a:r>
              <a:rPr lang="es-ES" sz="2400" dirty="0" smtClean="0"/>
              <a:t>La </a:t>
            </a:r>
            <a:r>
              <a:rPr lang="es-ES" sz="2400" dirty="0"/>
              <a:t>liquidez que se obtendrá al no hacer un solo pago que afecte el capital de trabajo, versus las amortizaciones </a:t>
            </a:r>
            <a:r>
              <a:rPr lang="es-ES" sz="2400" dirty="0" smtClean="0"/>
              <a:t>mensuales</a:t>
            </a:r>
            <a:endParaRPr lang="es-GT" sz="2400" dirty="0"/>
          </a:p>
        </p:txBody>
      </p:sp>
    </p:spTree>
    <p:extLst>
      <p:ext uri="{BB962C8B-B14F-4D97-AF65-F5344CB8AC3E}">
        <p14:creationId xmlns:p14="http://schemas.microsoft.com/office/powerpoint/2010/main" val="125141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2 Marcador de contenido"/>
          <p:cNvSpPr>
            <a:spLocks noGrp="1"/>
          </p:cNvSpPr>
          <p:nvPr>
            <p:ph idx="1"/>
          </p:nvPr>
        </p:nvSpPr>
        <p:spPr>
          <a:xfrm>
            <a:off x="179512" y="620688"/>
            <a:ext cx="8964488" cy="5334025"/>
          </a:xfrm>
        </p:spPr>
        <p:txBody>
          <a:bodyPr/>
          <a:lstStyle/>
          <a:p>
            <a:pPr algn="just">
              <a:buNone/>
            </a:pPr>
            <a:r>
              <a:rPr lang="es-ES" sz="3200" b="1" dirty="0"/>
              <a:t>FACTORES </a:t>
            </a:r>
            <a:r>
              <a:rPr lang="es-ES" sz="3200" b="1" dirty="0" smtClean="0"/>
              <a:t> TRIBUTARIOS</a:t>
            </a:r>
          </a:p>
          <a:p>
            <a:pPr marL="109537" indent="0" algn="just">
              <a:buNone/>
            </a:pPr>
            <a:r>
              <a:rPr lang="es-ES" sz="2400" dirty="0"/>
              <a:t> </a:t>
            </a:r>
            <a:endParaRPr lang="es-GT" sz="2400" dirty="0"/>
          </a:p>
          <a:p>
            <a:pPr lvl="0" algn="just"/>
            <a:r>
              <a:rPr lang="es-ES" sz="2400" dirty="0" smtClean="0"/>
              <a:t>El </a:t>
            </a:r>
            <a:r>
              <a:rPr lang="es-ES" sz="2400" dirty="0"/>
              <a:t>bien adquirido en leasing puede ser revaluado, según las leyes del país.</a:t>
            </a:r>
            <a:endParaRPr lang="es-GT" sz="2400" dirty="0"/>
          </a:p>
          <a:p>
            <a:pPr marL="109537" indent="0" algn="just">
              <a:buNone/>
            </a:pPr>
            <a:r>
              <a:rPr lang="es-ES" sz="2400" dirty="0"/>
              <a:t> </a:t>
            </a:r>
            <a:endParaRPr lang="es-GT" sz="2400" dirty="0"/>
          </a:p>
          <a:p>
            <a:pPr lvl="0" algn="just"/>
            <a:r>
              <a:rPr lang="es-ES" sz="2400" dirty="0"/>
              <a:t>El arrendatario podrá aplicar una depreciación al equipo hasta que haya ejercido la opción de compra ya que anteriormente registrará como gasto la renta que pague por el arrendamiento.</a:t>
            </a:r>
            <a:endParaRPr lang="es-GT" sz="2400" dirty="0"/>
          </a:p>
          <a:p>
            <a:pPr algn="just">
              <a:buNone/>
            </a:pPr>
            <a:endParaRPr lang="es-E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39739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619</TotalTime>
  <Words>266</Words>
  <Application>Microsoft Office PowerPoint</Application>
  <PresentationFormat>Presentación en pantalla (4:3)</PresentationFormat>
  <Paragraphs>62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Concurrencia</vt:lpstr>
      <vt:lpstr>Arrendamiento Vrs. Compra  CUÁL ES LA MEJOR OPCION ENTRE   COMPRAR,  PRESTAR O ALQUILAR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Arrendamiento Vrs. Compra  CUÁL ES LA MEJOR OPCION ENTRE   COMPRAR,  PRESTAR O ALQUILAR </dc:title>
  <dc:creator/>
  <cp:lastModifiedBy>DELFIDO MORALES</cp:lastModifiedBy>
  <cp:revision>98</cp:revision>
  <dcterms:created xsi:type="dcterms:W3CDTF">2007-08-01T00:21:02Z</dcterms:created>
  <dcterms:modified xsi:type="dcterms:W3CDTF">2014-07-21T02:48:21Z</dcterms:modified>
</cp:coreProperties>
</file>